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7" r:id="rId2"/>
    <p:sldId id="271" r:id="rId3"/>
    <p:sldId id="272" r:id="rId4"/>
    <p:sldId id="267" r:id="rId5"/>
    <p:sldId id="260" r:id="rId6"/>
    <p:sldId id="259" r:id="rId7"/>
    <p:sldId id="273" r:id="rId8"/>
    <p:sldId id="274" r:id="rId9"/>
    <p:sldId id="275" r:id="rId10"/>
    <p:sldId id="276" r:id="rId11"/>
    <p:sldId id="278" r:id="rId12"/>
    <p:sldId id="277" r:id="rId13"/>
    <p:sldId id="282" r:id="rId14"/>
    <p:sldId id="283" r:id="rId15"/>
    <p:sldId id="279" r:id="rId16"/>
    <p:sldId id="280" r:id="rId17"/>
    <p:sldId id="281" r:id="rId18"/>
  </p:sldIdLst>
  <p:sldSz cx="9144000" cy="6858000" type="screen4x3"/>
  <p:notesSz cx="6858000" cy="9144000"/>
  <p:defaultTextStyle>
    <a:defPPr>
      <a:defRPr lang="sv-SE"/>
    </a:defPPr>
    <a:lvl1pPr algn="l" defTabSz="457200" rtl="0" fontAlgn="base">
      <a:spcBef>
        <a:spcPct val="0"/>
      </a:spcBef>
      <a:spcAft>
        <a:spcPct val="0"/>
      </a:spcAft>
      <a:defRPr sz="2400" kern="1200">
        <a:solidFill>
          <a:schemeClr val="tx1"/>
        </a:solidFill>
        <a:latin typeface="Arial" charset="0"/>
        <a:ea typeface="Geneva" charset="-128"/>
        <a:cs typeface="+mn-cs"/>
      </a:defRPr>
    </a:lvl1pPr>
    <a:lvl2pPr marL="457200" algn="l" defTabSz="457200" rtl="0" fontAlgn="base">
      <a:spcBef>
        <a:spcPct val="0"/>
      </a:spcBef>
      <a:spcAft>
        <a:spcPct val="0"/>
      </a:spcAft>
      <a:defRPr sz="2400" kern="1200">
        <a:solidFill>
          <a:schemeClr val="tx1"/>
        </a:solidFill>
        <a:latin typeface="Arial" charset="0"/>
        <a:ea typeface="Geneva" charset="-128"/>
        <a:cs typeface="+mn-cs"/>
      </a:defRPr>
    </a:lvl2pPr>
    <a:lvl3pPr marL="914400" algn="l" defTabSz="457200" rtl="0" fontAlgn="base">
      <a:spcBef>
        <a:spcPct val="0"/>
      </a:spcBef>
      <a:spcAft>
        <a:spcPct val="0"/>
      </a:spcAft>
      <a:defRPr sz="2400" kern="1200">
        <a:solidFill>
          <a:schemeClr val="tx1"/>
        </a:solidFill>
        <a:latin typeface="Arial" charset="0"/>
        <a:ea typeface="Geneva" charset="-128"/>
        <a:cs typeface="+mn-cs"/>
      </a:defRPr>
    </a:lvl3pPr>
    <a:lvl4pPr marL="1371600" algn="l" defTabSz="457200" rtl="0" fontAlgn="base">
      <a:spcBef>
        <a:spcPct val="0"/>
      </a:spcBef>
      <a:spcAft>
        <a:spcPct val="0"/>
      </a:spcAft>
      <a:defRPr sz="2400" kern="1200">
        <a:solidFill>
          <a:schemeClr val="tx1"/>
        </a:solidFill>
        <a:latin typeface="Arial" charset="0"/>
        <a:ea typeface="Geneva" charset="-128"/>
        <a:cs typeface="+mn-cs"/>
      </a:defRPr>
    </a:lvl4pPr>
    <a:lvl5pPr marL="1828800" algn="l" defTabSz="457200"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3160"/>
    <a:srgbClr val="C9DD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43" autoAdjust="0"/>
    <p:restoredTop sz="96975" autoAdjust="0"/>
  </p:normalViewPr>
  <p:slideViewPr>
    <p:cSldViewPr snapToGrid="0" snapToObjects="1">
      <p:cViewPr varScale="1">
        <p:scale>
          <a:sx n="76" d="100"/>
          <a:sy n="76" d="100"/>
        </p:scale>
        <p:origin x="-141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9CCACE76-C439-4F8B-90CC-0CE34FDE80D4}" type="datetimeFigureOut">
              <a:rPr lang="sv-SE"/>
              <a:pPr>
                <a:defRPr/>
              </a:pPr>
              <a:t>2014-03-27</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smtClean="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44A023AF-6353-4180-86F8-F2E330206126}" type="slidenum">
              <a:rPr lang="sv-SE"/>
              <a:pPr>
                <a:defRPr/>
              </a:pPr>
              <a:t>‹#›</a:t>
            </a:fld>
            <a:endParaRPr lang="sv-SE"/>
          </a:p>
        </p:txBody>
      </p:sp>
    </p:spTree>
    <p:extLst>
      <p:ext uri="{BB962C8B-B14F-4D97-AF65-F5344CB8AC3E}">
        <p14:creationId xmlns:p14="http://schemas.microsoft.com/office/powerpoint/2010/main" val="512782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Förutom </a:t>
            </a:r>
            <a:endParaRPr lang="sv-SE" dirty="0"/>
          </a:p>
        </p:txBody>
      </p:sp>
      <p:sp>
        <p:nvSpPr>
          <p:cNvPr id="4" name="Platshållare för bildnummer 3"/>
          <p:cNvSpPr>
            <a:spLocks noGrp="1"/>
          </p:cNvSpPr>
          <p:nvPr>
            <p:ph type="sldNum" sz="quarter" idx="10"/>
          </p:nvPr>
        </p:nvSpPr>
        <p:spPr/>
        <p:txBody>
          <a:bodyPr/>
          <a:lstStyle/>
          <a:p>
            <a:pPr>
              <a:defRPr/>
            </a:pPr>
            <a:fld id="{44A023AF-6353-4180-86F8-F2E330206126}" type="slidenum">
              <a:rPr lang="sv-SE" smtClean="0"/>
              <a:pPr>
                <a:defRPr/>
              </a:pPr>
              <a:t>1</a:t>
            </a:fld>
            <a:endParaRPr lang="sv-SE"/>
          </a:p>
        </p:txBody>
      </p:sp>
    </p:spTree>
    <p:extLst>
      <p:ext uri="{BB962C8B-B14F-4D97-AF65-F5344CB8AC3E}">
        <p14:creationId xmlns:p14="http://schemas.microsoft.com/office/powerpoint/2010/main" val="511739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The </a:t>
            </a:r>
            <a:r>
              <a:rPr lang="sv-SE" dirty="0" err="1" smtClean="0"/>
              <a:t>European</a:t>
            </a:r>
            <a:r>
              <a:rPr lang="sv-SE" dirty="0" smtClean="0"/>
              <a:t> Centre for Modern </a:t>
            </a:r>
            <a:r>
              <a:rPr lang="sv-SE" dirty="0" err="1" smtClean="0"/>
              <a:t>Languages</a:t>
            </a:r>
            <a:r>
              <a:rPr lang="sv-SE" dirty="0" smtClean="0"/>
              <a:t> (ECML) i Graz. Språkcentret inom Europarådet arbetar för bättre kvalité och nyskapande i språkundervisning. Här finns idéer och metoder som lärare kan använda sig av i undervisningen. Experter från Europarådets medlemsländer samarbetar inom flera projekt för att ta fram utbildningsmodeller, material och resurser för lärarutbildare och lärare. I språkcentrets databas kan du hitta idéer och metoder för att utveckla din undervisning inom områden som</a:t>
            </a:r>
            <a:endParaRPr lang="sv-SE" dirty="0"/>
          </a:p>
        </p:txBody>
      </p:sp>
      <p:sp>
        <p:nvSpPr>
          <p:cNvPr id="4" name="Platshållare för bildnummer 3"/>
          <p:cNvSpPr>
            <a:spLocks noGrp="1"/>
          </p:cNvSpPr>
          <p:nvPr>
            <p:ph type="sldNum" sz="quarter" idx="10"/>
          </p:nvPr>
        </p:nvSpPr>
        <p:spPr/>
        <p:txBody>
          <a:bodyPr/>
          <a:lstStyle/>
          <a:p>
            <a:pPr>
              <a:defRPr/>
            </a:pPr>
            <a:fld id="{44A023AF-6353-4180-86F8-F2E330206126}" type="slidenum">
              <a:rPr lang="sv-SE" smtClean="0"/>
              <a:pPr>
                <a:defRPr/>
              </a:pPr>
              <a:t>11</a:t>
            </a:fld>
            <a:endParaRPr lang="sv-SE"/>
          </a:p>
        </p:txBody>
      </p:sp>
    </p:spTree>
    <p:extLst>
      <p:ext uri="{BB962C8B-B14F-4D97-AF65-F5344CB8AC3E}">
        <p14:creationId xmlns:p14="http://schemas.microsoft.com/office/powerpoint/2010/main" val="640739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Kinesiska, mandarin eller rikskinesiska</a:t>
            </a:r>
            <a:endParaRPr lang="sv-SE" sz="1200" b="1"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Innehållet i förslaget pekar relativt tydligt ändå på rikskinesiska med formuleringar som ”förenklade kinesiska tecken” och ”pinyin”. Lärarna i expertgruppen förordar kinesiska eller möjligen kinesiska med rikskinesiska som tillägg. Universiteten använder sig av termen rikskinesiska då mandarin är en historisk term som användes för ”den kultiverade talade” kinesiskan som betyder ungefär ”ämbetsmannaspråk” och som härstammar från språket ämbetsmän använde. Lekmän använder dock ofta mandarin för rikskinesiska. Kinesiska är ett speciellt språk då det utgörs av så många sinsemellan väldigt olika varianter, t.ex. rikskinesiska, wu och kantonesiska. Det kan därför vara motiverat att styra in undervisningen mot en variant, den som undervisas i vid våra lärosäten, dvs. rikskinesiska. I inga andra styrdokument som rör språk anges dock vilken dialekt/språkvariant som ska studeras.</a:t>
            </a:r>
          </a:p>
          <a:p>
            <a:endParaRPr lang="sv-SE"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b="1" dirty="0" smtClean="0"/>
              <a:t>Pinyin och att skriva tecken för hand</a:t>
            </a: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kern="1200" dirty="0" smtClean="0">
                <a:solidFill>
                  <a:schemeClr val="tx1"/>
                </a:solidFill>
                <a:effectLst/>
                <a:latin typeface="+mn-lt"/>
                <a:ea typeface="+mn-ea"/>
                <a:cs typeface="+mn-cs"/>
              </a:rPr>
              <a:t>Trots att en stor vikt läggs vid det muntliga språket både i föreliggande förslag och vid de olika samråden är det som diskuteras mest skrivandet och pinyin som stöd för skrivande.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Det finns bland lärarna en oro för att pinyin ska ersätta kinesisk skrift i undervisningen. Skrivande av tecken för hand ska synliggöras i förslaget redan från första steget i kinesiska då många signalerar vikten av att också arbeta aktivt med tecken för att lära sig dem passivt. Transkriptionssystemet pinyin, som egentligen är en hjälp för att lära sig uttal, är ett ovärderligt stöd för digitalt skrivande men det digitala skrivandet kräver ändå kunskap om tecken.</a:t>
            </a:r>
          </a:p>
          <a:p>
            <a:endParaRPr lang="sv-SE"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v-SE" b="1" dirty="0" smtClean="0"/>
              <a:t>Sju nya steg</a:t>
            </a: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kern="1200" dirty="0" smtClean="0">
                <a:solidFill>
                  <a:schemeClr val="tx1"/>
                </a:solidFill>
                <a:effectLst/>
                <a:latin typeface="+mn-lt"/>
                <a:ea typeface="+mn-ea"/>
                <a:cs typeface="+mn-cs"/>
              </a:rPr>
              <a:t>Stegen i språk är gemensamma nivåmässigt för moderna språk, engelska och svenskt teckenspråk för hörande. Det blir som förslaget visar skillnader mellan dessa steg och stegen i kinesiska. Det ingår i vårt uppdrag att göra sju separata steg för kinesiska och nivån ska anpassas. Det som komplicerat det hela är kopplingen till den gemensamma europeiska referensramen för språk som i första hand passar för europeiska språk. Nivåerna för kinesiska i utkasten har inte kritiserats, inte heller uppdelningen i skriftligt och muntligt. Indelningen i skriftligt/muntligt gör att stegen i kinesiska ser ut att omfatta mycket mer än de sju stegen i moderna steg. </a:t>
            </a:r>
          </a:p>
          <a:p>
            <a:endParaRPr lang="sv-SE"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v-SE" b="1" dirty="0" smtClean="0"/>
              <a:t>En särlösning för ett språk</a:t>
            </a:r>
            <a:endParaRPr lang="sv-SE" altLang="sv-SE" b="1" dirty="0" smtClean="0">
              <a:latin typeface="Arial"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kern="1200" dirty="0" smtClean="0">
                <a:solidFill>
                  <a:schemeClr val="tx1"/>
                </a:solidFill>
                <a:effectLst/>
                <a:latin typeface="+mn-lt"/>
                <a:ea typeface="+mn-ea"/>
                <a:cs typeface="+mn-cs"/>
              </a:rPr>
              <a:t>”Nya” skolspråk som kinesiska och japanska skiljer sig stort från de vanligare skolspråken och enligt vår erfarenhet är det inte ovanligt att lärare i dessa språk inte använder sig av ämnes- och kursplanen. De har efterfrågat styrdokument som är bättre lämpade för språk med från svenskan starkt avvikande skriftsystem. Därför är detta uppdrag för kinesiskan välkommet. Vid kontakter med departementet under inledningsskedet har vi frågat departementet om hur andra språk med liknande karaktärsdrag, som japanskan, ska behandlas. Svaret har varit att kurs- och ämnesplanen enbart ska gälla kinesiskan och att andra språk följer styrdokumenten i nuvarande kurs- och ämnesplan. Detta är en satsning på just kinesiska.</a:t>
            </a: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kern="1200" dirty="0" smtClean="0">
                <a:solidFill>
                  <a:schemeClr val="tx1"/>
                </a:solidFill>
                <a:effectLst/>
                <a:latin typeface="+mn-lt"/>
                <a:ea typeface="+mn-ea"/>
                <a:cs typeface="+mn-cs"/>
              </a:rPr>
              <a:t>Det är vår bedömning att det kunde vara motiverat att utreda möjligheterna till en gemensam ämnesplan för språk som japanska, kinesiska, arabiska och koreanska. </a:t>
            </a:r>
          </a:p>
          <a:p>
            <a:endParaRPr lang="sv-SE" dirty="0"/>
          </a:p>
        </p:txBody>
      </p:sp>
      <p:sp>
        <p:nvSpPr>
          <p:cNvPr id="4" name="Platshållare för bildnummer 3"/>
          <p:cNvSpPr>
            <a:spLocks noGrp="1"/>
          </p:cNvSpPr>
          <p:nvPr>
            <p:ph type="sldNum" sz="quarter" idx="10"/>
          </p:nvPr>
        </p:nvSpPr>
        <p:spPr/>
        <p:txBody>
          <a:bodyPr/>
          <a:lstStyle/>
          <a:p>
            <a:pPr>
              <a:defRPr/>
            </a:pPr>
            <a:fld id="{44A023AF-6353-4180-86F8-F2E330206126}" type="slidenum">
              <a:rPr lang="sv-SE" smtClean="0"/>
              <a:pPr>
                <a:defRPr/>
              </a:pPr>
              <a:t>12</a:t>
            </a:fld>
            <a:endParaRPr lang="sv-SE"/>
          </a:p>
        </p:txBody>
      </p:sp>
    </p:spTree>
    <p:extLst>
      <p:ext uri="{BB962C8B-B14F-4D97-AF65-F5344CB8AC3E}">
        <p14:creationId xmlns:p14="http://schemas.microsoft.com/office/powerpoint/2010/main" val="1634481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44A023AF-6353-4180-86F8-F2E330206126}" type="slidenum">
              <a:rPr lang="sv-SE" smtClean="0"/>
              <a:pPr>
                <a:defRPr/>
              </a:pPr>
              <a:t>15</a:t>
            </a:fld>
            <a:endParaRPr lang="sv-SE"/>
          </a:p>
        </p:txBody>
      </p:sp>
    </p:spTree>
    <p:extLst>
      <p:ext uri="{BB962C8B-B14F-4D97-AF65-F5344CB8AC3E}">
        <p14:creationId xmlns:p14="http://schemas.microsoft.com/office/powerpoint/2010/main" val="3189638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1" kern="1200" dirty="0" smtClean="0">
                <a:solidFill>
                  <a:schemeClr val="tx1"/>
                </a:solidFill>
                <a:effectLst/>
                <a:latin typeface="+mn-lt"/>
                <a:ea typeface="+mn-ea"/>
                <a:cs typeface="+mn-cs"/>
              </a:rPr>
              <a:t>Ramberättelse </a:t>
            </a:r>
            <a:r>
              <a:rPr lang="sv-SE" sz="1200" b="0" kern="1200" dirty="0" smtClean="0">
                <a:solidFill>
                  <a:schemeClr val="tx1"/>
                </a:solidFill>
                <a:effectLst/>
                <a:latin typeface="+mn-lt"/>
                <a:ea typeface="+mn-ea"/>
                <a:cs typeface="+mn-cs"/>
              </a:rPr>
              <a:t>utifrån förmågan: </a:t>
            </a:r>
            <a:r>
              <a:rPr lang="sv-SE" sz="1200" kern="1200" dirty="0" smtClean="0">
                <a:solidFill>
                  <a:schemeClr val="tx1"/>
                </a:solidFill>
                <a:effectLst/>
                <a:latin typeface="+mn-lt"/>
                <a:ea typeface="+mn-ea"/>
                <a:cs typeface="+mn-cs"/>
              </a:rPr>
              <a:t>formulera sig och kommunicera i tal och skrift</a:t>
            </a:r>
            <a:endParaRPr lang="sv-SE" sz="1200" b="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kern="1200" dirty="0" smtClean="0">
                <a:solidFill>
                  <a:schemeClr val="tx1"/>
                </a:solidFill>
                <a:effectLst/>
                <a:latin typeface="+mn-lt"/>
                <a:ea typeface="+mn-ea"/>
                <a:cs typeface="+mn-cs"/>
              </a:rPr>
              <a:t>I resonemanget om begreppet bedömningsaspekter utgår man från de värdeord som beskriver progressionen i kunskapskraven. Med bedömningsaspekter menas här de underliggande faktorer som tillsammans utgör kärnan eller substansen i det värdeord som beskriver att eleven till exempel uttrycker sig </a:t>
            </a:r>
            <a:r>
              <a:rPr lang="sv-SE" sz="1200" b="1" kern="1200" dirty="0" smtClean="0">
                <a:solidFill>
                  <a:schemeClr val="tx1"/>
                </a:solidFill>
                <a:effectLst/>
                <a:latin typeface="+mn-lt"/>
                <a:ea typeface="+mn-ea"/>
                <a:cs typeface="+mn-cs"/>
              </a:rPr>
              <a:t>med visst flyt. </a:t>
            </a:r>
            <a:r>
              <a:rPr lang="sv-SE" sz="1200" kern="1200" dirty="0" smtClean="0">
                <a:solidFill>
                  <a:schemeClr val="tx1"/>
                </a:solidFill>
                <a:effectLst/>
                <a:latin typeface="+mn-lt"/>
                <a:ea typeface="+mn-ea"/>
                <a:cs typeface="+mn-cs"/>
              </a:rPr>
              <a:t>Om man så att säga plockar isär värdeordet </a:t>
            </a:r>
            <a:r>
              <a:rPr lang="sv-SE" sz="1200" b="1" kern="1200" dirty="0" smtClean="0">
                <a:solidFill>
                  <a:schemeClr val="tx1"/>
                </a:solidFill>
                <a:effectLst/>
                <a:latin typeface="+mn-lt"/>
                <a:ea typeface="+mn-ea"/>
                <a:cs typeface="+mn-cs"/>
              </a:rPr>
              <a:t>med visst flyt</a:t>
            </a:r>
            <a:r>
              <a:rPr lang="sv-SE" sz="1200" kern="1200" dirty="0" smtClean="0">
                <a:solidFill>
                  <a:schemeClr val="tx1"/>
                </a:solidFill>
                <a:effectLst/>
                <a:latin typeface="+mn-lt"/>
                <a:ea typeface="+mn-ea"/>
                <a:cs typeface="+mn-cs"/>
              </a:rPr>
              <a:t>, vad består det av för delar?</a:t>
            </a:r>
            <a:r>
              <a:rPr lang="sv-SE" sz="1200" b="1" kern="120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Konkret handlar bedömningsaspekter alltså om vad man som lärare kan titta eller lyssna efter i en undervisningssituation för att urskilja och bedöma om en elev till exempel uttrycker sig </a:t>
            </a:r>
            <a:r>
              <a:rPr lang="sv-SE" sz="1200" b="1" kern="1200" dirty="0" smtClean="0">
                <a:solidFill>
                  <a:schemeClr val="tx1"/>
                </a:solidFill>
                <a:effectLst/>
                <a:latin typeface="+mn-lt"/>
                <a:ea typeface="+mn-ea"/>
                <a:cs typeface="+mn-cs"/>
              </a:rPr>
              <a:t>enkelt </a:t>
            </a:r>
            <a:r>
              <a:rPr lang="sv-SE" sz="1200" kern="1200" dirty="0" smtClean="0">
                <a:solidFill>
                  <a:schemeClr val="tx1"/>
                </a:solidFill>
                <a:effectLst/>
                <a:latin typeface="+mn-lt"/>
                <a:ea typeface="+mn-ea"/>
                <a:cs typeface="+mn-cs"/>
              </a:rPr>
              <a:t>och</a:t>
            </a:r>
            <a:r>
              <a:rPr lang="sv-SE" sz="1200" b="1" kern="1200" dirty="0" smtClean="0">
                <a:solidFill>
                  <a:schemeClr val="tx1"/>
                </a:solidFill>
                <a:effectLst/>
                <a:latin typeface="+mn-lt"/>
                <a:ea typeface="+mn-ea"/>
                <a:cs typeface="+mn-cs"/>
              </a:rPr>
              <a:t> begripligt</a:t>
            </a:r>
            <a:r>
              <a:rPr lang="sv-SE" sz="1200" kern="1200" dirty="0" smtClean="0">
                <a:solidFill>
                  <a:schemeClr val="tx1"/>
                </a:solidFill>
                <a:effectLst/>
                <a:latin typeface="+mn-lt"/>
                <a:ea typeface="+mn-ea"/>
                <a:cs typeface="+mn-cs"/>
              </a:rPr>
              <a:t> eller </a:t>
            </a:r>
            <a:r>
              <a:rPr lang="sv-SE" sz="1200" b="1" kern="1200" dirty="0" smtClean="0">
                <a:solidFill>
                  <a:schemeClr val="tx1"/>
                </a:solidFill>
                <a:effectLst/>
                <a:latin typeface="+mn-lt"/>
                <a:ea typeface="+mn-ea"/>
                <a:cs typeface="+mn-cs"/>
              </a:rPr>
              <a:t>enkelt </a:t>
            </a:r>
            <a:r>
              <a:rPr lang="sv-SE" sz="1200" kern="1200" dirty="0" smtClean="0">
                <a:solidFill>
                  <a:schemeClr val="tx1"/>
                </a:solidFill>
                <a:effectLst/>
                <a:latin typeface="+mn-lt"/>
                <a:ea typeface="+mn-ea"/>
                <a:cs typeface="+mn-cs"/>
              </a:rPr>
              <a:t>och </a:t>
            </a:r>
            <a:r>
              <a:rPr lang="sv-SE" sz="1200" b="1" kern="1200" dirty="0" smtClean="0">
                <a:solidFill>
                  <a:schemeClr val="tx1"/>
                </a:solidFill>
                <a:effectLst/>
                <a:latin typeface="+mn-lt"/>
                <a:ea typeface="+mn-ea"/>
                <a:cs typeface="+mn-cs"/>
              </a:rPr>
              <a:t>tydligt</a:t>
            </a:r>
            <a:r>
              <a:rPr lang="sv-SE" sz="1200" kern="1200" dirty="0" smtClean="0">
                <a:solidFill>
                  <a:schemeClr val="tx1"/>
                </a:solidFill>
                <a:effectLst/>
                <a:latin typeface="+mn-lt"/>
                <a:ea typeface="+mn-ea"/>
                <a:cs typeface="+mn-cs"/>
              </a:rPr>
              <a:t>.</a:t>
            </a:r>
          </a:p>
          <a:p>
            <a:endParaRPr lang="sv-SE" dirty="0" smtClean="0"/>
          </a:p>
          <a:p>
            <a:r>
              <a:rPr lang="sv-SE" sz="1200" kern="1200" dirty="0" smtClean="0">
                <a:solidFill>
                  <a:schemeClr val="tx1"/>
                </a:solidFill>
                <a:effectLst/>
                <a:latin typeface="+mn-lt"/>
                <a:ea typeface="+mn-ea"/>
                <a:cs typeface="+mn-cs"/>
              </a:rPr>
              <a:t>De språkliga företeelser, som de produktiva och interaktiva förmågorna i kursplanerna grundar sig på är samma i engelska, moderna språk och teckenspråk för hörande. I bedömningen av elevens produktion och interaktion används dessa som bedömningsaspekter:</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 Språkets omfång och bredd</a:t>
            </a:r>
          </a:p>
          <a:p>
            <a:r>
              <a:rPr lang="sv-SE" sz="1200" kern="1200" dirty="0" smtClean="0">
                <a:solidFill>
                  <a:schemeClr val="tx1"/>
                </a:solidFill>
                <a:effectLst/>
                <a:latin typeface="+mn-lt"/>
                <a:ea typeface="+mn-ea"/>
                <a:cs typeface="+mn-cs"/>
              </a:rPr>
              <a:t>• Språkets precision</a:t>
            </a:r>
          </a:p>
          <a:p>
            <a:r>
              <a:rPr lang="sv-SE" sz="1200" kern="1200" dirty="0" smtClean="0">
                <a:solidFill>
                  <a:schemeClr val="tx1"/>
                </a:solidFill>
                <a:effectLst/>
                <a:latin typeface="+mn-lt"/>
                <a:ea typeface="+mn-ea"/>
                <a:cs typeface="+mn-cs"/>
              </a:rPr>
              <a:t>• Grad av textbindning</a:t>
            </a:r>
          </a:p>
          <a:p>
            <a:r>
              <a:rPr lang="sv-SE" sz="1200" kern="1200" dirty="0" smtClean="0">
                <a:solidFill>
                  <a:schemeClr val="tx1"/>
                </a:solidFill>
                <a:effectLst/>
                <a:latin typeface="+mn-lt"/>
                <a:ea typeface="+mn-ea"/>
                <a:cs typeface="+mn-cs"/>
              </a:rPr>
              <a:t>• Flöde i produktion och interaktion</a:t>
            </a:r>
          </a:p>
          <a:p>
            <a:r>
              <a:rPr lang="sv-SE" sz="1200" kern="1200" dirty="0" smtClean="0">
                <a:solidFill>
                  <a:schemeClr val="tx1"/>
                </a:solidFill>
                <a:effectLst/>
                <a:latin typeface="+mn-lt"/>
                <a:ea typeface="+mn-ea"/>
                <a:cs typeface="+mn-cs"/>
              </a:rPr>
              <a:t>• Grad av mottagaranpassning</a:t>
            </a:r>
          </a:p>
          <a:p>
            <a:r>
              <a:rPr lang="sv-SE" sz="1200" kern="1200" dirty="0" smtClean="0">
                <a:solidFill>
                  <a:schemeClr val="tx1"/>
                </a:solidFill>
                <a:effectLst/>
                <a:latin typeface="+mn-lt"/>
                <a:ea typeface="+mn-ea"/>
                <a:cs typeface="+mn-cs"/>
              </a:rPr>
              <a:t>• Språkliga strategier</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Vissa bedömningsaspekter beskrivs bara i två steg, medan andra anges i flera, ibland upp till fem, steg. Anledningen till detta är att olika språkliga förmågor utvecklas olika snabbt. Det är därför som en bedömningsaspekt i vissa fall kan beskrivas med samma värdeord på flera betygssteg. I grundskolans kursplan för engelska karaktäriseras till exempel språkets omfång och bredd som </a:t>
            </a:r>
            <a:r>
              <a:rPr lang="sv-SE" sz="1200" b="1" kern="1200" dirty="0" smtClean="0">
                <a:solidFill>
                  <a:schemeClr val="tx1"/>
                </a:solidFill>
                <a:effectLst/>
                <a:latin typeface="+mn-lt"/>
                <a:ea typeface="+mn-ea"/>
                <a:cs typeface="+mn-cs"/>
              </a:rPr>
              <a:t>enkelt </a:t>
            </a:r>
            <a:r>
              <a:rPr lang="sv-SE" sz="1200" kern="1200" dirty="0" smtClean="0">
                <a:solidFill>
                  <a:schemeClr val="tx1"/>
                </a:solidFill>
                <a:effectLst/>
                <a:latin typeface="+mn-lt"/>
                <a:ea typeface="+mn-ea"/>
                <a:cs typeface="+mn-cs"/>
              </a:rPr>
              <a:t>eller</a:t>
            </a:r>
            <a:r>
              <a:rPr lang="sv-SE" sz="1200" b="1" kern="1200" dirty="0" smtClean="0">
                <a:solidFill>
                  <a:schemeClr val="tx1"/>
                </a:solidFill>
                <a:effectLst/>
                <a:latin typeface="+mn-lt"/>
                <a:ea typeface="+mn-ea"/>
                <a:cs typeface="+mn-cs"/>
              </a:rPr>
              <a:t> relativt varierat</a:t>
            </a:r>
            <a:r>
              <a:rPr lang="sv-SE" sz="1200" b="1" i="1" kern="120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på samtliga betygssteg medan graden av textbindning karaktäriseras i fem steg; från </a:t>
            </a:r>
            <a:r>
              <a:rPr lang="sv-SE" sz="1200" b="1" kern="1200" dirty="0" smtClean="0">
                <a:solidFill>
                  <a:schemeClr val="tx1"/>
                </a:solidFill>
                <a:effectLst/>
                <a:latin typeface="+mn-lt"/>
                <a:ea typeface="+mn-ea"/>
                <a:cs typeface="+mn-cs"/>
              </a:rPr>
              <a:t>med enstaka ord och fraser</a:t>
            </a:r>
            <a:r>
              <a:rPr lang="sv-SE" sz="1200" kern="1200" dirty="0" smtClean="0">
                <a:solidFill>
                  <a:schemeClr val="tx1"/>
                </a:solidFill>
                <a:effectLst/>
                <a:latin typeface="+mn-lt"/>
                <a:ea typeface="+mn-ea"/>
                <a:cs typeface="+mn-cs"/>
              </a:rPr>
              <a:t> till </a:t>
            </a:r>
            <a:r>
              <a:rPr lang="sv-SE" sz="1200" b="1" kern="1200" dirty="0" smtClean="0">
                <a:solidFill>
                  <a:schemeClr val="tx1"/>
                </a:solidFill>
                <a:effectLst/>
                <a:latin typeface="+mn-lt"/>
                <a:ea typeface="+mn-ea"/>
                <a:cs typeface="+mn-cs"/>
              </a:rPr>
              <a:t>sammanhängande</a:t>
            </a:r>
            <a:r>
              <a:rPr lang="sv-SE" sz="1200" kern="1200" dirty="0" smtClean="0">
                <a:solidFill>
                  <a:schemeClr val="tx1"/>
                </a:solidFill>
                <a:effectLst/>
                <a:latin typeface="+mn-lt"/>
                <a:ea typeface="+mn-ea"/>
                <a:cs typeface="+mn-cs"/>
              </a:rPr>
              <a:t>. Progressionen ligger i språkämnena i hur ett enkelt ord-och strukturförråd kombineras med de övriga språkliga förmågorna. </a:t>
            </a:r>
          </a:p>
          <a:p>
            <a:endParaRPr lang="sv-SE" dirty="0"/>
          </a:p>
        </p:txBody>
      </p:sp>
      <p:sp>
        <p:nvSpPr>
          <p:cNvPr id="4" name="Platshållare för bildnummer 3"/>
          <p:cNvSpPr>
            <a:spLocks noGrp="1"/>
          </p:cNvSpPr>
          <p:nvPr>
            <p:ph type="sldNum" sz="quarter" idx="10"/>
          </p:nvPr>
        </p:nvSpPr>
        <p:spPr/>
        <p:txBody>
          <a:bodyPr/>
          <a:lstStyle/>
          <a:p>
            <a:pPr>
              <a:defRPr/>
            </a:pPr>
            <a:fld id="{44A023AF-6353-4180-86F8-F2E330206126}" type="slidenum">
              <a:rPr lang="sv-SE" smtClean="0"/>
              <a:pPr>
                <a:defRPr/>
              </a:pPr>
              <a:t>3</a:t>
            </a:fld>
            <a:endParaRPr lang="sv-SE"/>
          </a:p>
        </p:txBody>
      </p:sp>
    </p:spTree>
    <p:extLst>
      <p:ext uri="{BB962C8B-B14F-4D97-AF65-F5344CB8AC3E}">
        <p14:creationId xmlns:p14="http://schemas.microsoft.com/office/powerpoint/2010/main" val="2592237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Den här bedömningsaspekten beskriver omfattningen av elevens ord- och strukturförråd och förmågan att använda detta i tal och skrift. </a:t>
            </a:r>
          </a:p>
          <a:p>
            <a:r>
              <a:rPr lang="sv-SE" sz="1200" kern="1200" dirty="0" smtClean="0">
                <a:solidFill>
                  <a:schemeClr val="tx1"/>
                </a:solidFill>
                <a:effectLst/>
                <a:latin typeface="+mn-lt"/>
                <a:ea typeface="+mn-ea"/>
                <a:cs typeface="+mn-cs"/>
              </a:rPr>
              <a:t>Begreppet </a:t>
            </a:r>
            <a:r>
              <a:rPr lang="sv-SE" sz="1200" b="1" kern="1200" dirty="0" smtClean="0">
                <a:solidFill>
                  <a:schemeClr val="tx1"/>
                </a:solidFill>
                <a:effectLst/>
                <a:latin typeface="+mn-lt"/>
                <a:ea typeface="+mn-ea"/>
                <a:cs typeface="+mn-cs"/>
              </a:rPr>
              <a:t>enkelt </a:t>
            </a:r>
            <a:r>
              <a:rPr lang="sv-SE" sz="1200" kern="1200" dirty="0" smtClean="0">
                <a:solidFill>
                  <a:schemeClr val="tx1"/>
                </a:solidFill>
                <a:effectLst/>
                <a:latin typeface="+mn-lt"/>
                <a:ea typeface="+mn-ea"/>
                <a:cs typeface="+mn-cs"/>
              </a:rPr>
              <a:t>innebär ett mycket grundläggande förråd av ord och enkla fraser som rör personliga förhållanden och särskilda konkreta situationer, till exempel för att kunna beskriva sig själv eller andra personer, vad de gör och var de bor.</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Uttrycket </a:t>
            </a:r>
            <a:r>
              <a:rPr lang="sv-SE" sz="1200" b="1" kern="1200" dirty="0" smtClean="0">
                <a:solidFill>
                  <a:schemeClr val="tx1"/>
                </a:solidFill>
                <a:effectLst/>
                <a:latin typeface="+mn-lt"/>
                <a:ea typeface="+mn-ea"/>
                <a:cs typeface="+mn-cs"/>
              </a:rPr>
              <a:t>relativt varierat</a:t>
            </a:r>
            <a:r>
              <a:rPr lang="sv-SE" sz="1200" kern="1200" dirty="0" smtClean="0">
                <a:solidFill>
                  <a:schemeClr val="tx1"/>
                </a:solidFill>
                <a:effectLst/>
                <a:latin typeface="+mn-lt"/>
                <a:ea typeface="+mn-ea"/>
                <a:cs typeface="+mn-cs"/>
              </a:rPr>
              <a:t> innebär att eleven har tillgång till och kan använda en</a:t>
            </a:r>
          </a:p>
          <a:p>
            <a:r>
              <a:rPr lang="sv-SE" sz="1200" kern="1200" dirty="0" smtClean="0">
                <a:solidFill>
                  <a:schemeClr val="tx1"/>
                </a:solidFill>
                <a:effectLst/>
                <a:latin typeface="+mn-lt"/>
                <a:ea typeface="+mn-ea"/>
                <a:cs typeface="+mn-cs"/>
              </a:rPr>
              <a:t>allt bredare repertoar av grundläggande ord och satsstrukturer med fraser, korta ordgrupper och fasta uttryck för att kommunicera information av begränsad omfattning i enkla vardagliga situationer, till exempel för att beskriva sin familj, boende, platser, saker eller skolgång. Eleven kan på den här nivån till exempel i viss utsträckning beskriva välbekanta eller enkla företeelser på olika sätt.</a:t>
            </a:r>
          </a:p>
          <a:p>
            <a:endParaRPr lang="sv-SE" dirty="0"/>
          </a:p>
        </p:txBody>
      </p:sp>
      <p:sp>
        <p:nvSpPr>
          <p:cNvPr id="4" name="Platshållare för bildnummer 3"/>
          <p:cNvSpPr>
            <a:spLocks noGrp="1"/>
          </p:cNvSpPr>
          <p:nvPr>
            <p:ph type="sldNum" sz="quarter" idx="10"/>
          </p:nvPr>
        </p:nvSpPr>
        <p:spPr/>
        <p:txBody>
          <a:bodyPr/>
          <a:lstStyle/>
          <a:p>
            <a:pPr>
              <a:defRPr/>
            </a:pPr>
            <a:fld id="{44A023AF-6353-4180-86F8-F2E330206126}" type="slidenum">
              <a:rPr lang="sv-SE" smtClean="0"/>
              <a:pPr>
                <a:defRPr/>
              </a:pPr>
              <a:t>4</a:t>
            </a:fld>
            <a:endParaRPr lang="sv-SE"/>
          </a:p>
        </p:txBody>
      </p:sp>
    </p:spTree>
    <p:extLst>
      <p:ext uri="{BB962C8B-B14F-4D97-AF65-F5344CB8AC3E}">
        <p14:creationId xmlns:p14="http://schemas.microsoft.com/office/powerpoint/2010/main" val="1398849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Den här bedömningsaspekten beskriver med vilken precision och tydlighet eleven framför sitt budskap i tal och skrift. </a:t>
            </a:r>
          </a:p>
          <a:p>
            <a:r>
              <a:rPr lang="sv-SE" sz="1200" kern="1200" dirty="0" smtClean="0">
                <a:solidFill>
                  <a:schemeClr val="tx1"/>
                </a:solidFill>
                <a:effectLst/>
                <a:latin typeface="+mn-lt"/>
                <a:ea typeface="+mn-ea"/>
                <a:cs typeface="+mn-cs"/>
              </a:rPr>
              <a:t>Uttrycket </a:t>
            </a:r>
            <a:r>
              <a:rPr lang="sv-SE" sz="1200" b="1" kern="1200" dirty="0" smtClean="0">
                <a:solidFill>
                  <a:schemeClr val="tx1"/>
                </a:solidFill>
                <a:effectLst/>
                <a:latin typeface="+mn-lt"/>
                <a:ea typeface="+mn-ea"/>
                <a:cs typeface="+mn-cs"/>
              </a:rPr>
              <a:t>begripligt</a:t>
            </a:r>
            <a:r>
              <a:rPr lang="sv-SE" sz="1200" kern="1200" dirty="0" smtClean="0">
                <a:solidFill>
                  <a:schemeClr val="tx1"/>
                </a:solidFill>
                <a:effectLst/>
                <a:latin typeface="+mn-lt"/>
                <a:ea typeface="+mn-ea"/>
                <a:cs typeface="+mn-cs"/>
              </a:rPr>
              <a:t> innebär att eleven har begränsad kontroll muntligt och skriftligt av några få enkla grammatiska strukturer och satsmönster, och för det mesta kan göra sig förstådd i korta sekvenser. Uttalet är begripligt ihop med ett mycket begränsat förråd av ord och enkla fraser.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Begreppet r</a:t>
            </a:r>
            <a:r>
              <a:rPr lang="sv-SE" sz="1200" b="1" kern="1200" dirty="0" smtClean="0">
                <a:solidFill>
                  <a:schemeClr val="tx1"/>
                </a:solidFill>
                <a:effectLst/>
                <a:latin typeface="+mn-lt"/>
                <a:ea typeface="+mn-ea"/>
                <a:cs typeface="+mn-cs"/>
              </a:rPr>
              <a:t>elativt tydligt</a:t>
            </a:r>
            <a:r>
              <a:rPr lang="sv-SE" sz="1200" kern="1200" dirty="0" smtClean="0">
                <a:solidFill>
                  <a:schemeClr val="tx1"/>
                </a:solidFill>
                <a:effectLst/>
                <a:latin typeface="+mn-lt"/>
                <a:ea typeface="+mn-ea"/>
                <a:cs typeface="+mn-cs"/>
              </a:rPr>
              <a:t> innebär sedan att eleven kan använda enkla strukturer, till exempel för att kunna förmedla begränsad information om välkända ämnen. Detta görs med få störande språkfel och uttalet är tillräckligt tydligt för att förstås, även om det finns en tydlig påverkan av elevens förstaspråk och samtalspartnern ibland kan behöva be om upprepning.</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På högre steg och betygsnivåer handlar begreppet </a:t>
            </a:r>
            <a:r>
              <a:rPr lang="sv-SE" sz="1200" b="1" kern="1200" dirty="0" smtClean="0">
                <a:solidFill>
                  <a:schemeClr val="tx1"/>
                </a:solidFill>
                <a:effectLst/>
                <a:latin typeface="+mn-lt"/>
                <a:ea typeface="+mn-ea"/>
                <a:cs typeface="+mn-cs"/>
              </a:rPr>
              <a:t>tydligt</a:t>
            </a:r>
            <a:r>
              <a:rPr lang="sv-SE" sz="1200" kern="1200" dirty="0" smtClean="0">
                <a:solidFill>
                  <a:schemeClr val="tx1"/>
                </a:solidFill>
                <a:effectLst/>
                <a:latin typeface="+mn-lt"/>
                <a:ea typeface="+mn-ea"/>
                <a:cs typeface="+mn-cs"/>
              </a:rPr>
              <a:t> om att eleven kan använda vanliga mönster och strukturer och uttrycka sig, till exempel för att kunna förklara huvudpunkterna i en idé eller ett problem, förhållandevis exakt. Språket i tal och skrift innehåller få fel som stör kommunikationen, och uttalet liksom intonationen är helt begripliga. Påverkan av elevens förstaspråk kan vara märkbar genom att det ibland hörs en brytning och enstaka felaktiga uttal förekommer.</a:t>
            </a:r>
          </a:p>
          <a:p>
            <a:endParaRPr lang="sv-SE" dirty="0"/>
          </a:p>
        </p:txBody>
      </p:sp>
      <p:sp>
        <p:nvSpPr>
          <p:cNvPr id="4" name="Platshållare för bildnummer 3"/>
          <p:cNvSpPr>
            <a:spLocks noGrp="1"/>
          </p:cNvSpPr>
          <p:nvPr>
            <p:ph type="sldNum" sz="quarter" idx="10"/>
          </p:nvPr>
        </p:nvSpPr>
        <p:spPr/>
        <p:txBody>
          <a:bodyPr/>
          <a:lstStyle/>
          <a:p>
            <a:pPr>
              <a:defRPr/>
            </a:pPr>
            <a:fld id="{44A023AF-6353-4180-86F8-F2E330206126}" type="slidenum">
              <a:rPr lang="sv-SE" smtClean="0"/>
              <a:pPr>
                <a:defRPr/>
              </a:pPr>
              <a:t>5</a:t>
            </a:fld>
            <a:endParaRPr lang="sv-SE"/>
          </a:p>
        </p:txBody>
      </p:sp>
    </p:spTree>
    <p:extLst>
      <p:ext uri="{BB962C8B-B14F-4D97-AF65-F5344CB8AC3E}">
        <p14:creationId xmlns:p14="http://schemas.microsoft.com/office/powerpoint/2010/main" val="1851217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Den här bedömningsaspekten beskriver i vilken utsträckning eleven strukturerar budskap och ordnar satser så att de bildar sammanhängande språk i tal och skrift. </a:t>
            </a:r>
          </a:p>
          <a:p>
            <a:r>
              <a:rPr lang="sv-SE" sz="1200" kern="1200" dirty="0" smtClean="0">
                <a:solidFill>
                  <a:schemeClr val="tx1"/>
                </a:solidFill>
                <a:effectLst/>
                <a:latin typeface="+mn-lt"/>
                <a:ea typeface="+mn-ea"/>
                <a:cs typeface="+mn-cs"/>
              </a:rPr>
              <a:t>Uttrycken </a:t>
            </a:r>
            <a:r>
              <a:rPr lang="sv-SE" sz="1200" b="1" kern="1200" dirty="0" smtClean="0">
                <a:solidFill>
                  <a:schemeClr val="tx1"/>
                </a:solidFill>
                <a:effectLst/>
                <a:latin typeface="+mn-lt"/>
                <a:ea typeface="+mn-ea"/>
                <a:cs typeface="+mn-cs"/>
              </a:rPr>
              <a:t>med enstaka ord och fraser</a:t>
            </a:r>
            <a:r>
              <a:rPr lang="sv-SE" sz="1200" kern="1200" dirty="0" smtClean="0">
                <a:solidFill>
                  <a:schemeClr val="tx1"/>
                </a:solidFill>
                <a:effectLst/>
                <a:latin typeface="+mn-lt"/>
                <a:ea typeface="+mn-ea"/>
                <a:cs typeface="+mn-cs"/>
              </a:rPr>
              <a:t> respektive </a:t>
            </a:r>
            <a:r>
              <a:rPr lang="sv-SE" sz="1200" b="1" kern="1200" dirty="0" smtClean="0">
                <a:solidFill>
                  <a:schemeClr val="tx1"/>
                </a:solidFill>
                <a:effectLst/>
                <a:latin typeface="+mn-lt"/>
                <a:ea typeface="+mn-ea"/>
                <a:cs typeface="+mn-cs"/>
              </a:rPr>
              <a:t>med fraser och meningar</a:t>
            </a:r>
            <a:r>
              <a:rPr lang="sv-SE" sz="1200" kern="1200" dirty="0" smtClean="0">
                <a:solidFill>
                  <a:schemeClr val="tx1"/>
                </a:solidFill>
                <a:effectLst/>
                <a:latin typeface="+mn-lt"/>
                <a:ea typeface="+mn-ea"/>
                <a:cs typeface="+mn-cs"/>
              </a:rPr>
              <a:t> beskriver ett mycket grundläggande förråd av ord, enkla fraser och meningar som eleven använder för att kommunicera. När kraven på att kunna hantera mer komplexa och krävande situationer ökar blir det allt viktigare att utveckla förmågan att organisera, strukturera och ordna budskapet.</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Uttrycket </a:t>
            </a:r>
            <a:r>
              <a:rPr lang="sv-SE" sz="1200" b="1" kern="1200" dirty="0" smtClean="0">
                <a:solidFill>
                  <a:schemeClr val="tx1"/>
                </a:solidFill>
                <a:effectLst/>
                <a:latin typeface="+mn-lt"/>
                <a:ea typeface="+mn-ea"/>
                <a:cs typeface="+mn-cs"/>
              </a:rPr>
              <a:t>till viss del sammanhängande</a:t>
            </a:r>
            <a:r>
              <a:rPr lang="sv-SE" sz="1200" kern="1200" dirty="0" smtClean="0">
                <a:solidFill>
                  <a:schemeClr val="tx1"/>
                </a:solidFill>
                <a:effectLst/>
                <a:latin typeface="+mn-lt"/>
                <a:ea typeface="+mn-ea"/>
                <a:cs typeface="+mn-cs"/>
              </a:rPr>
              <a:t> innebär att på ett relevant sätt kunna sätta samman ord eller grupper av ord med mycket enkla och grundläggande sambands- eller bindeord som </a:t>
            </a:r>
            <a:r>
              <a:rPr lang="sv-SE" sz="1200" i="1" kern="1200" dirty="0" smtClean="0">
                <a:solidFill>
                  <a:schemeClr val="tx1"/>
                </a:solidFill>
                <a:effectLst/>
                <a:latin typeface="+mn-lt"/>
                <a:ea typeface="+mn-ea"/>
                <a:cs typeface="+mn-cs"/>
              </a:rPr>
              <a:t>”och”</a:t>
            </a:r>
            <a:r>
              <a:rPr lang="sv-SE" sz="1200" kern="1200" dirty="0" smtClean="0">
                <a:solidFill>
                  <a:schemeClr val="tx1"/>
                </a:solidFill>
                <a:effectLst/>
                <a:latin typeface="+mn-lt"/>
                <a:ea typeface="+mn-ea"/>
                <a:cs typeface="+mn-cs"/>
              </a:rPr>
              <a:t> eller </a:t>
            </a:r>
            <a:r>
              <a:rPr lang="sv-SE" sz="1200" i="1" kern="1200" dirty="0" smtClean="0">
                <a:solidFill>
                  <a:schemeClr val="tx1"/>
                </a:solidFill>
                <a:effectLst/>
                <a:latin typeface="+mn-lt"/>
                <a:ea typeface="+mn-ea"/>
                <a:cs typeface="+mn-cs"/>
              </a:rPr>
              <a:t>”sedan” </a:t>
            </a:r>
            <a:r>
              <a:rPr lang="sv-SE" sz="1200" kern="1200" dirty="0" smtClean="0">
                <a:solidFill>
                  <a:schemeClr val="tx1"/>
                </a:solidFill>
                <a:effectLst/>
                <a:latin typeface="+mn-lt"/>
                <a:ea typeface="+mn-ea"/>
                <a:cs typeface="+mn-cs"/>
              </a:rPr>
              <a:t>för att knyta samman satser och meningar på ett relevant sätt, till exempel för att beskriva något som en uppräkning av punkter.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Uttrycket </a:t>
            </a:r>
            <a:r>
              <a:rPr lang="sv-SE" sz="1200" b="1" kern="1200" dirty="0" smtClean="0">
                <a:solidFill>
                  <a:schemeClr val="tx1"/>
                </a:solidFill>
                <a:effectLst/>
                <a:latin typeface="+mn-lt"/>
                <a:ea typeface="+mn-ea"/>
                <a:cs typeface="+mn-cs"/>
              </a:rPr>
              <a:t>relativt sammanhängande</a:t>
            </a:r>
            <a:r>
              <a:rPr lang="sv-SE" sz="1200" kern="1200" dirty="0" smtClean="0">
                <a:solidFill>
                  <a:schemeClr val="tx1"/>
                </a:solidFill>
                <a:effectLst/>
                <a:latin typeface="+mn-lt"/>
                <a:ea typeface="+mn-ea"/>
                <a:cs typeface="+mn-cs"/>
              </a:rPr>
              <a:t> fortsätter sedan mot att eleven allt friare kan sätta samman grupper av ord med sådana enkla sambands- eller bindeord som </a:t>
            </a:r>
            <a:r>
              <a:rPr lang="sv-SE" sz="1200" i="1" kern="1200" dirty="0" smtClean="0">
                <a:solidFill>
                  <a:schemeClr val="tx1"/>
                </a:solidFill>
                <a:effectLst/>
                <a:latin typeface="+mn-lt"/>
                <a:ea typeface="+mn-ea"/>
                <a:cs typeface="+mn-cs"/>
              </a:rPr>
              <a:t>”men”</a:t>
            </a:r>
            <a:r>
              <a:rPr lang="sv-SE" sz="1200" kern="1200" dirty="0" smtClean="0">
                <a:solidFill>
                  <a:schemeClr val="tx1"/>
                </a:solidFill>
                <a:effectLst/>
                <a:latin typeface="+mn-lt"/>
                <a:ea typeface="+mn-ea"/>
                <a:cs typeface="+mn-cs"/>
              </a:rPr>
              <a:t> och </a:t>
            </a:r>
            <a:r>
              <a:rPr lang="sv-SE" sz="1200" i="1" kern="1200" dirty="0" smtClean="0">
                <a:solidFill>
                  <a:schemeClr val="tx1"/>
                </a:solidFill>
                <a:effectLst/>
                <a:latin typeface="+mn-lt"/>
                <a:ea typeface="+mn-ea"/>
                <a:cs typeface="+mn-cs"/>
              </a:rPr>
              <a:t>”därför att”</a:t>
            </a:r>
            <a:r>
              <a:rPr lang="sv-SE" sz="1200" kern="1200" dirty="0" smtClean="0">
                <a:solidFill>
                  <a:schemeClr val="tx1"/>
                </a:solidFill>
                <a:effectLst/>
                <a:latin typeface="+mn-lt"/>
                <a:ea typeface="+mn-ea"/>
                <a:cs typeface="+mn-cs"/>
              </a:rPr>
              <a:t>, till exempel för att berätta en historia.</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På högre steg och betygsnivåer betyder begreppet </a:t>
            </a:r>
            <a:r>
              <a:rPr lang="sv-SE" sz="1200" b="1" kern="1200" dirty="0" smtClean="0">
                <a:solidFill>
                  <a:schemeClr val="tx1"/>
                </a:solidFill>
                <a:effectLst/>
                <a:latin typeface="+mn-lt"/>
                <a:ea typeface="+mn-ea"/>
                <a:cs typeface="+mn-cs"/>
              </a:rPr>
              <a:t>sammanhängande</a:t>
            </a:r>
            <a:r>
              <a:rPr lang="sv-SE" sz="1200" kern="1200" dirty="0" smtClean="0">
                <a:solidFill>
                  <a:schemeClr val="tx1"/>
                </a:solidFill>
                <a:effectLst/>
                <a:latin typeface="+mn-lt"/>
                <a:ea typeface="+mn-ea"/>
                <a:cs typeface="+mn-cs"/>
              </a:rPr>
              <a:t> att</a:t>
            </a:r>
          </a:p>
          <a:p>
            <a:r>
              <a:rPr lang="sv-SE" sz="1200" kern="1200" dirty="0" smtClean="0">
                <a:solidFill>
                  <a:schemeClr val="tx1"/>
                </a:solidFill>
                <a:effectLst/>
                <a:latin typeface="+mn-lt"/>
                <a:ea typeface="+mn-ea"/>
                <a:cs typeface="+mn-cs"/>
              </a:rPr>
              <a:t>eleven strukturerat och logiskt kan sätta samman en rad kortare, enkla och fristående satser och meningar till ett sammanhängande yttrande för att till exempel tydliggöra orsaks- eller följdförhållanden.</a:t>
            </a:r>
          </a:p>
          <a:p>
            <a:endParaRPr lang="sv-SE" dirty="0"/>
          </a:p>
        </p:txBody>
      </p:sp>
      <p:sp>
        <p:nvSpPr>
          <p:cNvPr id="4" name="Platshållare för bildnummer 3"/>
          <p:cNvSpPr>
            <a:spLocks noGrp="1"/>
          </p:cNvSpPr>
          <p:nvPr>
            <p:ph type="sldNum" sz="quarter" idx="10"/>
          </p:nvPr>
        </p:nvSpPr>
        <p:spPr/>
        <p:txBody>
          <a:bodyPr/>
          <a:lstStyle/>
          <a:p>
            <a:pPr>
              <a:defRPr/>
            </a:pPr>
            <a:fld id="{44A023AF-6353-4180-86F8-F2E330206126}" type="slidenum">
              <a:rPr lang="sv-SE" smtClean="0"/>
              <a:pPr>
                <a:defRPr/>
              </a:pPr>
              <a:t>6</a:t>
            </a:fld>
            <a:endParaRPr lang="sv-SE"/>
          </a:p>
        </p:txBody>
      </p:sp>
    </p:spTree>
    <p:extLst>
      <p:ext uri="{BB962C8B-B14F-4D97-AF65-F5344CB8AC3E}">
        <p14:creationId xmlns:p14="http://schemas.microsoft.com/office/powerpoint/2010/main" val="3197462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Den här bedömningsaspekten beskriver i vilken utsträckning eleven talar, skriver och interagerar utan att behöva stanna upp eller tveka så att det stör kommunikationen på grund av brister i språkbehärskningen.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Begreppen </a:t>
            </a:r>
            <a:r>
              <a:rPr lang="sv-SE" sz="1200" b="1" kern="1200" dirty="0" smtClean="0">
                <a:solidFill>
                  <a:schemeClr val="tx1"/>
                </a:solidFill>
                <a:effectLst/>
                <a:latin typeface="+mn-lt"/>
                <a:ea typeface="+mn-ea"/>
                <a:cs typeface="+mn-cs"/>
              </a:rPr>
              <a:t>med enstaka ord och fraser</a:t>
            </a:r>
            <a:r>
              <a:rPr lang="sv-SE" sz="1200" kern="1200" dirty="0" smtClean="0">
                <a:solidFill>
                  <a:schemeClr val="tx1"/>
                </a:solidFill>
                <a:effectLst/>
                <a:latin typeface="+mn-lt"/>
                <a:ea typeface="+mn-ea"/>
                <a:cs typeface="+mn-cs"/>
              </a:rPr>
              <a:t> respektive </a:t>
            </a:r>
            <a:r>
              <a:rPr lang="sv-SE" sz="1200" b="1" kern="1200" dirty="0" smtClean="0">
                <a:solidFill>
                  <a:schemeClr val="tx1"/>
                </a:solidFill>
                <a:effectLst/>
                <a:latin typeface="+mn-lt"/>
                <a:ea typeface="+mn-ea"/>
                <a:cs typeface="+mn-cs"/>
              </a:rPr>
              <a:t>med fraser och meningar</a:t>
            </a:r>
            <a:r>
              <a:rPr lang="sv-SE" sz="1200" kern="1200" dirty="0" smtClean="0">
                <a:solidFill>
                  <a:schemeClr val="tx1"/>
                </a:solidFill>
                <a:effectLst/>
                <a:latin typeface="+mn-lt"/>
                <a:ea typeface="+mn-ea"/>
                <a:cs typeface="+mn-cs"/>
              </a:rPr>
              <a:t> beskriver hur eleven uttrycker sig i olika typer av framställningar och interagerar, till exempel genom att ställa och besvara enkla frågor, ibland med märkbara pauser för omformuleringar och omtagningar.</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Att uttrycka sig</a:t>
            </a:r>
            <a:r>
              <a:rPr lang="sv-SE" sz="1200" b="1" kern="1200" dirty="0" smtClean="0">
                <a:solidFill>
                  <a:schemeClr val="tx1"/>
                </a:solidFill>
                <a:effectLst/>
                <a:latin typeface="+mn-lt"/>
                <a:ea typeface="+mn-ea"/>
                <a:cs typeface="+mn-cs"/>
              </a:rPr>
              <a:t> med visst flyt</a:t>
            </a:r>
            <a:r>
              <a:rPr lang="sv-SE" sz="1200" kern="1200" dirty="0" smtClean="0">
                <a:solidFill>
                  <a:schemeClr val="tx1"/>
                </a:solidFill>
                <a:effectLst/>
                <a:latin typeface="+mn-lt"/>
                <a:ea typeface="+mn-ea"/>
                <a:cs typeface="+mn-cs"/>
              </a:rPr>
              <a:t> i skriftlig produktion och interaktion innebär att texten går att läsa relativt obehindrat och att läsaren inte behöver stoppa upp alltför många gånger. Om eleven uttrycker sig </a:t>
            </a:r>
            <a:r>
              <a:rPr lang="sv-SE" sz="1200" b="1" kern="1200" dirty="0" smtClean="0">
                <a:solidFill>
                  <a:schemeClr val="tx1"/>
                </a:solidFill>
                <a:effectLst/>
                <a:latin typeface="+mn-lt"/>
                <a:ea typeface="+mn-ea"/>
                <a:cs typeface="+mn-cs"/>
              </a:rPr>
              <a:t>med flyt</a:t>
            </a:r>
            <a:r>
              <a:rPr lang="sv-SE" sz="1200" kern="1200" dirty="0" smtClean="0">
                <a:solidFill>
                  <a:schemeClr val="tx1"/>
                </a:solidFill>
                <a:effectLst/>
                <a:latin typeface="+mn-lt"/>
                <a:ea typeface="+mn-ea"/>
                <a:cs typeface="+mn-cs"/>
              </a:rPr>
              <a:t> innebär att det finns ett naturligt flöde i texten som gör att läsaren i princip obehindrat kan följa den.</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Uttrycket </a:t>
            </a:r>
            <a:r>
              <a:rPr lang="sv-SE" sz="1200" b="1" kern="1200" dirty="0" smtClean="0">
                <a:solidFill>
                  <a:schemeClr val="tx1"/>
                </a:solidFill>
                <a:effectLst/>
                <a:latin typeface="+mn-lt"/>
                <a:ea typeface="+mn-ea"/>
                <a:cs typeface="+mn-cs"/>
              </a:rPr>
              <a:t>med visst flyt</a:t>
            </a:r>
            <a:r>
              <a:rPr lang="sv-SE" sz="1200" kern="1200" dirty="0" smtClean="0">
                <a:solidFill>
                  <a:schemeClr val="tx1"/>
                </a:solidFill>
                <a:effectLst/>
                <a:latin typeface="+mn-lt"/>
                <a:ea typeface="+mn-ea"/>
                <a:cs typeface="+mn-cs"/>
              </a:rPr>
              <a:t> innebär i muntlig produktion och interaktion främst att eleven kan göra sig förstådd och interagera med korta yttranden i samtal i förutsägbara, vardagliga situationer Pauser för att planera nästa steg, omtagningar och omformuleringar kan här vara mycket uppenbara.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Uttrycket </a:t>
            </a:r>
            <a:r>
              <a:rPr lang="sv-SE" sz="1200" b="1" kern="1200" dirty="0" smtClean="0">
                <a:solidFill>
                  <a:schemeClr val="tx1"/>
                </a:solidFill>
                <a:effectLst/>
                <a:latin typeface="+mn-lt"/>
                <a:ea typeface="+mn-ea"/>
                <a:cs typeface="+mn-cs"/>
              </a:rPr>
              <a:t>med flyt</a:t>
            </a:r>
            <a:r>
              <a:rPr lang="sv-SE" sz="1200" kern="1200" dirty="0" smtClean="0">
                <a:solidFill>
                  <a:schemeClr val="tx1"/>
                </a:solidFill>
                <a:effectLst/>
                <a:latin typeface="+mn-lt"/>
                <a:ea typeface="+mn-ea"/>
                <a:cs typeface="+mn-cs"/>
              </a:rPr>
              <a:t> innebär att eleven kan inleda, hålla igång och avsluta ett enkelt, begränsat samtal ansikte mot ansikte om ämnen som är kända eller av personligt intresse. Att hålla igång samtalet kan här betyda att på ett relevant och otvunget sätt haka i, fylla på och utveckla samtalet.</a:t>
            </a:r>
          </a:p>
          <a:p>
            <a:endParaRPr lang="sv-SE" dirty="0"/>
          </a:p>
        </p:txBody>
      </p:sp>
      <p:sp>
        <p:nvSpPr>
          <p:cNvPr id="4" name="Platshållare för bildnummer 3"/>
          <p:cNvSpPr>
            <a:spLocks noGrp="1"/>
          </p:cNvSpPr>
          <p:nvPr>
            <p:ph type="sldNum" sz="quarter" idx="10"/>
          </p:nvPr>
        </p:nvSpPr>
        <p:spPr/>
        <p:txBody>
          <a:bodyPr/>
          <a:lstStyle/>
          <a:p>
            <a:pPr>
              <a:defRPr/>
            </a:pPr>
            <a:fld id="{44A023AF-6353-4180-86F8-F2E330206126}" type="slidenum">
              <a:rPr lang="sv-SE" smtClean="0"/>
              <a:pPr>
                <a:defRPr/>
              </a:pPr>
              <a:t>7</a:t>
            </a:fld>
            <a:endParaRPr lang="sv-SE"/>
          </a:p>
        </p:txBody>
      </p:sp>
    </p:spTree>
    <p:extLst>
      <p:ext uri="{BB962C8B-B14F-4D97-AF65-F5344CB8AC3E}">
        <p14:creationId xmlns:p14="http://schemas.microsoft.com/office/powerpoint/2010/main" val="1042212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Den här bedömningsaspekten beskriver i vilken utsträckning eleven formulerar sig med språklig och innehållsmässig anpassning till syfte, mottagare och situation. Detta kan handla om val och användning av hälsningsfraser eller tilltalsformer, anpassning till artighetskonventioner eller till formella och informella stilnivåer som är knutna till språket och språkområdet.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Det kan också handla om att till exempel anpassa talhastigheten eller artikulationen efter vem man vänder sig till. Uttrycket </a:t>
            </a:r>
            <a:r>
              <a:rPr lang="sv-SE" sz="1200" b="1" kern="1200" dirty="0" smtClean="0">
                <a:solidFill>
                  <a:schemeClr val="tx1"/>
                </a:solidFill>
                <a:effectLst/>
                <a:latin typeface="+mn-lt"/>
                <a:ea typeface="+mn-ea"/>
                <a:cs typeface="+mn-cs"/>
              </a:rPr>
              <a:t>i någon mån anpassat</a:t>
            </a:r>
            <a:r>
              <a:rPr lang="sv-SE" sz="1200" kern="1200" dirty="0" smtClean="0">
                <a:solidFill>
                  <a:schemeClr val="tx1"/>
                </a:solidFill>
                <a:effectLst/>
                <a:latin typeface="+mn-lt"/>
                <a:ea typeface="+mn-ea"/>
                <a:cs typeface="+mn-cs"/>
              </a:rPr>
              <a:t> innebär att kraven på anpassning är mycket begränsade. Eleven kan etablera en grundläggande social kontakt genom enkla, vardagliga hälsnings- och avskedsfraser och att delta i mycket korta sociala samtal, till exempel för att ge och svara på uppmaningar, inbjudningar och ursäkter etc. på en neutral stilnivå och på ett sätt som fungerar i det aktuella sammanhanget.</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Uttrycket </a:t>
            </a:r>
            <a:r>
              <a:rPr lang="sv-SE" sz="1200" b="1" kern="1200" dirty="0" smtClean="0">
                <a:solidFill>
                  <a:schemeClr val="tx1"/>
                </a:solidFill>
                <a:effectLst/>
                <a:latin typeface="+mn-lt"/>
                <a:ea typeface="+mn-ea"/>
                <a:cs typeface="+mn-cs"/>
              </a:rPr>
              <a:t>med viss anpassning</a:t>
            </a:r>
            <a:r>
              <a:rPr lang="sv-SE" sz="1200" kern="1200" dirty="0" smtClean="0">
                <a:solidFill>
                  <a:schemeClr val="tx1"/>
                </a:solidFill>
                <a:effectLst/>
                <a:latin typeface="+mn-lt"/>
                <a:ea typeface="+mn-ea"/>
                <a:cs typeface="+mn-cs"/>
              </a:rPr>
              <a:t> innebär att eleven kan klara sig i sociala sammanhang och hantera mindre förutsägbara men fortfarande enkla situationer genom att använda vanliga uttryck för till exempel informationsutbyte och förfrågningar och för att uttrycka åsikter och attityder på ett i situationen lämpligt och funktionellt sätt.</a:t>
            </a:r>
          </a:p>
          <a:p>
            <a:endParaRPr lang="sv-SE" dirty="0"/>
          </a:p>
        </p:txBody>
      </p:sp>
      <p:sp>
        <p:nvSpPr>
          <p:cNvPr id="4" name="Platshållare för bildnummer 3"/>
          <p:cNvSpPr>
            <a:spLocks noGrp="1"/>
          </p:cNvSpPr>
          <p:nvPr>
            <p:ph type="sldNum" sz="quarter" idx="10"/>
          </p:nvPr>
        </p:nvSpPr>
        <p:spPr/>
        <p:txBody>
          <a:bodyPr/>
          <a:lstStyle/>
          <a:p>
            <a:pPr>
              <a:defRPr/>
            </a:pPr>
            <a:fld id="{44A023AF-6353-4180-86F8-F2E330206126}" type="slidenum">
              <a:rPr lang="sv-SE" smtClean="0"/>
              <a:pPr>
                <a:defRPr/>
              </a:pPr>
              <a:t>8</a:t>
            </a:fld>
            <a:endParaRPr lang="sv-SE"/>
          </a:p>
        </p:txBody>
      </p:sp>
    </p:spTree>
    <p:extLst>
      <p:ext uri="{BB962C8B-B14F-4D97-AF65-F5344CB8AC3E}">
        <p14:creationId xmlns:p14="http://schemas.microsoft.com/office/powerpoint/2010/main" val="1908429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Den här bedömningsaspekten beskriver i vilken utsträckning eleven använder sig av kommunikationsstrategier för att lösa problem i och förbättra interaktionen. Strategier för muntlig interaktion kan vara av olika slag. I samtal kan det röra sig om turtagning, det vill säga hur man reglerar vem som talar och hur länge. Det kan också handla om hur samtalet eller en talare får stöd, hur man visar att man håller med eller har en avvikande uppfattning och om hur nya idéer eller ämnen introduceras. I skriftväxlingar finns också strategier för att påverka inläggen, formen för kommunikation och de uppfattningar som presenteras.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Uttrycken </a:t>
            </a:r>
            <a:r>
              <a:rPr lang="sv-SE" sz="1200" b="1" kern="1200" dirty="0" smtClean="0">
                <a:solidFill>
                  <a:schemeClr val="tx1"/>
                </a:solidFill>
                <a:effectLst/>
                <a:latin typeface="+mn-lt"/>
                <a:ea typeface="+mn-ea"/>
                <a:cs typeface="+mn-cs"/>
              </a:rPr>
              <a:t>någon strategi</a:t>
            </a:r>
            <a:r>
              <a:rPr lang="sv-SE" sz="1200" kern="1200" dirty="0" smtClean="0">
                <a:solidFill>
                  <a:schemeClr val="tx1"/>
                </a:solidFill>
                <a:effectLst/>
                <a:latin typeface="+mn-lt"/>
                <a:ea typeface="+mn-ea"/>
                <a:cs typeface="+mn-cs"/>
              </a:rPr>
              <a:t>, </a:t>
            </a:r>
            <a:r>
              <a:rPr lang="sv-SE" sz="1200" b="1" kern="1200" dirty="0" smtClean="0">
                <a:solidFill>
                  <a:schemeClr val="tx1"/>
                </a:solidFill>
                <a:effectLst/>
                <a:latin typeface="+mn-lt"/>
                <a:ea typeface="+mn-ea"/>
                <a:cs typeface="+mn-cs"/>
              </a:rPr>
              <a:t>några olika strategier</a:t>
            </a:r>
            <a:r>
              <a:rPr lang="sv-SE" sz="1200" kern="1200" dirty="0" smtClean="0">
                <a:solidFill>
                  <a:schemeClr val="tx1"/>
                </a:solidFill>
                <a:effectLst/>
                <a:latin typeface="+mn-lt"/>
                <a:ea typeface="+mn-ea"/>
                <a:cs typeface="+mn-cs"/>
              </a:rPr>
              <a:t> och </a:t>
            </a:r>
            <a:r>
              <a:rPr lang="sv-SE" sz="1200" b="1" kern="1200" dirty="0" smtClean="0">
                <a:solidFill>
                  <a:schemeClr val="tx1"/>
                </a:solidFill>
                <a:effectLst/>
                <a:latin typeface="+mn-lt"/>
                <a:ea typeface="+mn-ea"/>
                <a:cs typeface="+mn-cs"/>
              </a:rPr>
              <a:t>flera olika strategier</a:t>
            </a:r>
            <a:r>
              <a:rPr lang="sv-SE" sz="1200" kern="1200" dirty="0" smtClean="0">
                <a:solidFill>
                  <a:schemeClr val="tx1"/>
                </a:solidFill>
                <a:effectLst/>
                <a:latin typeface="+mn-lt"/>
                <a:ea typeface="+mn-ea"/>
                <a:cs typeface="+mn-cs"/>
              </a:rPr>
              <a:t> beskriver den stegring i resurser som eleven utvecklar efter hand. Det kan till exempel även ta sig uttryck i att eleven på grund av ett begränsat ordförråd tar till en undvikande strategi i stället för att våga sig på att försöka utveckla innehållet i framställningen eller interaktionen.</a:t>
            </a:r>
          </a:p>
          <a:p>
            <a:r>
              <a:rPr lang="sv-SE" sz="1200" kern="1200" dirty="0" smtClean="0">
                <a:solidFill>
                  <a:schemeClr val="tx1"/>
                </a:solidFill>
                <a:effectLst/>
                <a:latin typeface="+mn-lt"/>
                <a:ea typeface="+mn-ea"/>
                <a:cs typeface="+mn-cs"/>
              </a:rPr>
              <a:t>Eleven kan också lyckas kommunicera bland annat genom strategin att använda frågor och svar eller strategin att ta hjälp av formuleringar i till exempel ett brev, en artikel eller frågeställningar på ett uppgiftsblad.</a:t>
            </a: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ÅK 9/Steg 4 </a:t>
            </a:r>
            <a:r>
              <a:rPr lang="sv-SE" sz="1200" kern="1200" dirty="0" smtClean="0">
                <a:solidFill>
                  <a:schemeClr val="tx1"/>
                </a:solidFill>
                <a:effectLst/>
                <a:latin typeface="+mn-lt"/>
                <a:ea typeface="+mn-ea"/>
                <a:cs typeface="+mn-cs"/>
              </a:rPr>
              <a:t>Att eleven efter hand kommer att utveckla en allt bredare repertoar syns i uttrycket </a:t>
            </a:r>
            <a:r>
              <a:rPr lang="sv-SE" sz="1200" b="1" kern="1200" dirty="0" smtClean="0">
                <a:solidFill>
                  <a:schemeClr val="tx1"/>
                </a:solidFill>
                <a:effectLst/>
                <a:latin typeface="+mn-lt"/>
                <a:ea typeface="+mn-ea"/>
                <a:cs typeface="+mn-cs"/>
              </a:rPr>
              <a:t>i huvudsak fungerande </a:t>
            </a:r>
            <a:r>
              <a:rPr lang="sv-SE" sz="1200" kern="1200" dirty="0" smtClean="0">
                <a:solidFill>
                  <a:schemeClr val="tx1"/>
                </a:solidFill>
                <a:effectLst/>
                <a:latin typeface="+mn-lt"/>
                <a:ea typeface="+mn-ea"/>
                <a:cs typeface="+mn-cs"/>
              </a:rPr>
              <a:t>strategier som </a:t>
            </a:r>
            <a:r>
              <a:rPr lang="sv-SE" sz="1200" b="1" kern="1200" dirty="0" smtClean="0">
                <a:solidFill>
                  <a:schemeClr val="tx1"/>
                </a:solidFill>
                <a:effectLst/>
                <a:latin typeface="+mn-lt"/>
                <a:ea typeface="+mn-ea"/>
                <a:cs typeface="+mn-cs"/>
              </a:rPr>
              <a:t>i viss mån</a:t>
            </a:r>
            <a:r>
              <a:rPr lang="sv-SE" sz="1200" kern="1200" dirty="0" smtClean="0">
                <a:solidFill>
                  <a:schemeClr val="tx1"/>
                </a:solidFill>
                <a:effectLst/>
                <a:latin typeface="+mn-lt"/>
                <a:ea typeface="+mn-ea"/>
                <a:cs typeface="+mn-cs"/>
              </a:rPr>
              <a:t> löser problem. Detta innebär att de strategier eleven väljer oftast fungerar och att de delvis leder till att lösa de problem som kan påverka interaktionen.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Att eleven använder </a:t>
            </a:r>
            <a:r>
              <a:rPr lang="sv-SE" sz="1200" b="1" kern="1200" dirty="0" smtClean="0">
                <a:solidFill>
                  <a:schemeClr val="tx1"/>
                </a:solidFill>
                <a:effectLst/>
                <a:latin typeface="+mn-lt"/>
                <a:ea typeface="+mn-ea"/>
                <a:cs typeface="+mn-cs"/>
              </a:rPr>
              <a:t>fungerande </a:t>
            </a:r>
            <a:r>
              <a:rPr lang="sv-SE" sz="1200" kern="1200" dirty="0" smtClean="0">
                <a:solidFill>
                  <a:schemeClr val="tx1"/>
                </a:solidFill>
                <a:effectLst/>
                <a:latin typeface="+mn-lt"/>
                <a:ea typeface="+mn-ea"/>
                <a:cs typeface="+mn-cs"/>
              </a:rPr>
              <a:t>strategier som </a:t>
            </a:r>
            <a:r>
              <a:rPr lang="sv-SE" sz="1200" b="1" kern="1200" dirty="0" smtClean="0">
                <a:solidFill>
                  <a:schemeClr val="tx1"/>
                </a:solidFill>
                <a:effectLst/>
                <a:latin typeface="+mn-lt"/>
                <a:ea typeface="+mn-ea"/>
                <a:cs typeface="+mn-cs"/>
              </a:rPr>
              <a:t>löser problem i</a:t>
            </a:r>
            <a:r>
              <a:rPr lang="sv-SE" sz="1200" kern="1200" dirty="0" smtClean="0">
                <a:solidFill>
                  <a:schemeClr val="tx1"/>
                </a:solidFill>
                <a:effectLst/>
                <a:latin typeface="+mn-lt"/>
                <a:ea typeface="+mn-ea"/>
                <a:cs typeface="+mn-cs"/>
              </a:rPr>
              <a:t> och förbättrar interaktionen innebär att ett steg till: de valda strategierna är relevanta och ändamålsenliga, och bidrar till att interaktionen inte stannar upp.</a:t>
            </a:r>
          </a:p>
          <a:p>
            <a:r>
              <a:rPr lang="sv-SE" sz="1200" b="1" kern="1200" dirty="0" smtClean="0">
                <a:solidFill>
                  <a:schemeClr val="tx1"/>
                </a:solidFill>
                <a:effectLst/>
                <a:latin typeface="+mn-lt"/>
                <a:ea typeface="+mn-ea"/>
                <a:cs typeface="+mn-cs"/>
              </a:rPr>
              <a:t>Väl fungerande</a:t>
            </a:r>
            <a:r>
              <a:rPr lang="sv-SE" sz="1200" kern="1200" dirty="0" smtClean="0">
                <a:solidFill>
                  <a:schemeClr val="tx1"/>
                </a:solidFill>
                <a:effectLst/>
                <a:latin typeface="+mn-lt"/>
                <a:ea typeface="+mn-ea"/>
                <a:cs typeface="+mn-cs"/>
              </a:rPr>
              <a:t> strategier som </a:t>
            </a:r>
            <a:r>
              <a:rPr lang="sv-SE" sz="1200" b="1" kern="1200" dirty="0" smtClean="0">
                <a:solidFill>
                  <a:schemeClr val="tx1"/>
                </a:solidFill>
                <a:effectLst/>
                <a:latin typeface="+mn-lt"/>
                <a:ea typeface="+mn-ea"/>
                <a:cs typeface="+mn-cs"/>
              </a:rPr>
              <a:t>löser problem i</a:t>
            </a:r>
            <a:r>
              <a:rPr lang="sv-SE" sz="1200" kern="1200" dirty="0" smtClean="0">
                <a:solidFill>
                  <a:schemeClr val="tx1"/>
                </a:solidFill>
                <a:effectLst/>
                <a:latin typeface="+mn-lt"/>
                <a:ea typeface="+mn-ea"/>
                <a:cs typeface="+mn-cs"/>
              </a:rPr>
              <a:t> interaktionen och </a:t>
            </a:r>
            <a:r>
              <a:rPr lang="sv-SE" sz="1200" b="1" kern="1200" dirty="0" smtClean="0">
                <a:solidFill>
                  <a:schemeClr val="tx1"/>
                </a:solidFill>
                <a:effectLst/>
                <a:latin typeface="+mn-lt"/>
                <a:ea typeface="+mn-ea"/>
                <a:cs typeface="+mn-cs"/>
              </a:rPr>
              <a:t>för den framåt på ett konstruktivt sätt</a:t>
            </a:r>
            <a:r>
              <a:rPr lang="sv-SE" sz="1200" kern="1200" dirty="0" smtClean="0">
                <a:solidFill>
                  <a:schemeClr val="tx1"/>
                </a:solidFill>
                <a:effectLst/>
                <a:latin typeface="+mn-lt"/>
                <a:ea typeface="+mn-ea"/>
                <a:cs typeface="+mn-cs"/>
              </a:rPr>
              <a:t> innebär att elevens val av olika strategier på ett märkbart sätt ökar kvalitén i interaktionen.</a:t>
            </a:r>
          </a:p>
          <a:p>
            <a:endParaRPr lang="sv-SE" dirty="0"/>
          </a:p>
        </p:txBody>
      </p:sp>
      <p:sp>
        <p:nvSpPr>
          <p:cNvPr id="4" name="Platshållare för bildnummer 3"/>
          <p:cNvSpPr>
            <a:spLocks noGrp="1"/>
          </p:cNvSpPr>
          <p:nvPr>
            <p:ph type="sldNum" sz="quarter" idx="10"/>
          </p:nvPr>
        </p:nvSpPr>
        <p:spPr/>
        <p:txBody>
          <a:bodyPr/>
          <a:lstStyle/>
          <a:p>
            <a:pPr>
              <a:defRPr/>
            </a:pPr>
            <a:fld id="{44A023AF-6353-4180-86F8-F2E330206126}" type="slidenum">
              <a:rPr lang="sv-SE" smtClean="0"/>
              <a:pPr>
                <a:defRPr/>
              </a:pPr>
              <a:t>9</a:t>
            </a:fld>
            <a:endParaRPr lang="sv-SE"/>
          </a:p>
        </p:txBody>
      </p:sp>
    </p:spTree>
    <p:extLst>
      <p:ext uri="{BB962C8B-B14F-4D97-AF65-F5344CB8AC3E}">
        <p14:creationId xmlns:p14="http://schemas.microsoft.com/office/powerpoint/2010/main" val="4027277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b="1" dirty="0" smtClean="0"/>
              <a:t>Bedömningsstöd i engelska för årskurs 1–6</a:t>
            </a:r>
          </a:p>
          <a:p>
            <a:r>
              <a:rPr lang="sv-SE" dirty="0" smtClean="0"/>
              <a:t>Kärnan i materialet utgörs av olika uppgifter som riktar sig dels till yngre elever, dels till lite äldre elever. Uppgifterna har fokus på färdigheterna lyssna och läsa och förstå, tala, samtala samt skriva. Bedömningsstödet innehåller också uppgifter som ger eleverna möjlighet att reflektera över sitt lärande.</a:t>
            </a:r>
            <a:endParaRPr lang="sv-SE" b="1" dirty="0" smtClean="0"/>
          </a:p>
          <a:p>
            <a:endParaRPr lang="sv-SE" b="1" dirty="0" smtClean="0"/>
          </a:p>
          <a:p>
            <a:r>
              <a:rPr lang="sv-SE" b="1" dirty="0" smtClean="0"/>
              <a:t>Diagnosmaterial för år 7-9</a:t>
            </a:r>
          </a:p>
          <a:p>
            <a:r>
              <a:rPr lang="sv-SE" dirty="0" smtClean="0"/>
              <a:t>Kärnan i materialet utgörs av olika uppgifter som har fokus på färdigheterna lyssna och läsa och förstå, tala, samtala samt skriva. Bedömningsstödet innehåller också uppgifter som ger eleverna möjlighet att reflektera över sitt lärande. </a:t>
            </a:r>
            <a:endParaRPr lang="sv-SE" b="1" dirty="0" smtClean="0"/>
          </a:p>
          <a:p>
            <a:endParaRPr lang="sv-SE"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v-SE" b="1" dirty="0" smtClean="0"/>
              <a:t>Europeisk språkportfolio </a:t>
            </a:r>
          </a:p>
          <a:p>
            <a:r>
              <a:rPr lang="sv-SE" dirty="0" smtClean="0"/>
              <a:t>Europeisk språkportfolio, ESP, är ett stöd för undervisning i språk. Den hjälper elever att följa och dokumentera vad de kan i alla språk som de lär sig. Språkportfolion finns för elever 6-11 år och 12-16 år och består av tre delar: språkpasset, språkbiografin och en dossier. Det finns utförlig handledning för lärare. </a:t>
            </a:r>
            <a:endParaRPr lang="sv-SE" b="1" dirty="0" smtClean="0"/>
          </a:p>
          <a:p>
            <a:endParaRPr lang="sv-SE" b="1" dirty="0" smtClean="0"/>
          </a:p>
          <a:p>
            <a:r>
              <a:rPr lang="sv-SE" b="1" dirty="0" smtClean="0"/>
              <a:t>Kommentarmaterial till kunskapskraven</a:t>
            </a:r>
          </a:p>
          <a:p>
            <a:pPr marL="0" marR="0" indent="0" algn="l" defTabSz="914400" rtl="0" eaLnBrk="0" fontAlgn="base" latinLnBrk="0" hangingPunct="0">
              <a:lnSpc>
                <a:spcPct val="100000"/>
              </a:lnSpc>
              <a:spcBef>
                <a:spcPct val="30000"/>
              </a:spcBef>
              <a:spcAft>
                <a:spcPct val="0"/>
              </a:spcAft>
              <a:buClrTx/>
              <a:buSzTx/>
              <a:buFontTx/>
              <a:buNone/>
              <a:tabLst/>
              <a:defRPr/>
            </a:pPr>
            <a:r>
              <a:rPr lang="sv-SE" dirty="0" smtClean="0"/>
              <a:t>Institutionen för pedagogik och specialpedagogik, Göteborgs universitet.</a:t>
            </a:r>
            <a:endParaRPr lang="sv-SE" b="0" dirty="0" smtClean="0"/>
          </a:p>
          <a:p>
            <a:r>
              <a:rPr lang="sv-SE" b="0" dirty="0" smtClean="0"/>
              <a:t>Engelska: skriftlig produktion </a:t>
            </a:r>
          </a:p>
          <a:p>
            <a:r>
              <a:rPr lang="sv-SE" b="0" dirty="0" smtClean="0"/>
              <a:t>Moderna</a:t>
            </a:r>
            <a:r>
              <a:rPr lang="sv-SE" b="0" baseline="0" dirty="0" smtClean="0"/>
              <a:t> språk: </a:t>
            </a:r>
            <a:r>
              <a:rPr lang="sv-SE" b="0" baseline="0" dirty="0" err="1" smtClean="0"/>
              <a:t>fr</a:t>
            </a:r>
            <a:r>
              <a:rPr lang="sv-SE" b="0" baseline="0" dirty="0" smtClean="0"/>
              <a:t>, sp, ty muntlig produktion och interaktion</a:t>
            </a:r>
          </a:p>
          <a:p>
            <a:endParaRPr lang="sv-SE"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v-SE" b="1" dirty="0" smtClean="0"/>
              <a:t>Strategier i engelska och moderna språk</a:t>
            </a:r>
          </a:p>
          <a:p>
            <a:r>
              <a:rPr lang="sv-SE" dirty="0" smtClean="0"/>
              <a:t>om hur elever gör när de lär sig språk och när de använder språk. Texten utgår från kurs- och ämnesplanerna i engelska och moderna språk och är skriven av Lena Börjesson vid Institutionen för pedagogik och specialpedagogik, Göteborgs universitet.</a:t>
            </a:r>
            <a:endParaRPr lang="sv-SE" b="0" dirty="0" smtClean="0"/>
          </a:p>
          <a:p>
            <a:endParaRPr lang="sv-SE" b="1" dirty="0" smtClean="0"/>
          </a:p>
          <a:p>
            <a:endParaRPr lang="sv-SE" b="1" dirty="0"/>
          </a:p>
        </p:txBody>
      </p:sp>
      <p:sp>
        <p:nvSpPr>
          <p:cNvPr id="4" name="Platshållare för bildnummer 3"/>
          <p:cNvSpPr>
            <a:spLocks noGrp="1"/>
          </p:cNvSpPr>
          <p:nvPr>
            <p:ph type="sldNum" sz="quarter" idx="10"/>
          </p:nvPr>
        </p:nvSpPr>
        <p:spPr/>
        <p:txBody>
          <a:bodyPr/>
          <a:lstStyle/>
          <a:p>
            <a:pPr>
              <a:defRPr/>
            </a:pPr>
            <a:fld id="{44A023AF-6353-4180-86F8-F2E330206126}" type="slidenum">
              <a:rPr lang="sv-SE" smtClean="0"/>
              <a:pPr>
                <a:defRPr/>
              </a:pPr>
              <a:t>10</a:t>
            </a:fld>
            <a:endParaRPr lang="sv-SE"/>
          </a:p>
        </p:txBody>
      </p:sp>
    </p:spTree>
    <p:extLst>
      <p:ext uri="{BB962C8B-B14F-4D97-AF65-F5344CB8AC3E}">
        <p14:creationId xmlns:p14="http://schemas.microsoft.com/office/powerpoint/2010/main" val="3749308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to samtliga">
    <p:spTree>
      <p:nvGrpSpPr>
        <p:cNvPr id="1" name=""/>
        <p:cNvGrpSpPr/>
        <p:nvPr/>
      </p:nvGrpSpPr>
      <p:grpSpPr>
        <a:xfrm>
          <a:off x="0" y="0"/>
          <a:ext cx="0" cy="0"/>
          <a:chOff x="0" y="0"/>
          <a:chExt cx="0" cy="0"/>
        </a:xfrm>
      </p:grpSpPr>
      <p:pic>
        <p:nvPicPr>
          <p:cNvPr id="3" name="Bildobjekt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9525"/>
            <a:ext cx="91535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933451" y="1811337"/>
            <a:ext cx="7277100" cy="3895725"/>
          </a:xfrm>
        </p:spPr>
        <p:txBody>
          <a:bodyPr anchor="t"/>
          <a:lstStyle>
            <a:lvl1pPr>
              <a:defRPr sz="2800" b="1" i="0">
                <a:latin typeface="Arial"/>
                <a:cs typeface="Arial"/>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lvl1pPr>
              <a:defRPr/>
            </a:lvl1pPr>
          </a:lstStyle>
          <a:p>
            <a:pPr>
              <a:defRPr/>
            </a:pPr>
            <a:fld id="{FF1048BA-FF36-40DC-A6C2-A4957C4D056C}" type="datetime1">
              <a:rPr lang="sv-SE"/>
              <a:pPr>
                <a:defRPr/>
              </a:pPr>
              <a:t>2014-03-27</a:t>
            </a:fld>
            <a:endParaRPr lang="sv-SE"/>
          </a:p>
        </p:txBody>
      </p:sp>
      <p:sp>
        <p:nvSpPr>
          <p:cNvPr id="5" name="Platshållare för bildnummer 5"/>
          <p:cNvSpPr>
            <a:spLocks noGrp="1"/>
          </p:cNvSpPr>
          <p:nvPr>
            <p:ph type="sldNum" sz="quarter" idx="11"/>
          </p:nvPr>
        </p:nvSpPr>
        <p:spPr/>
        <p:txBody>
          <a:bodyPr/>
          <a:lstStyle>
            <a:lvl1pPr>
              <a:defRPr/>
            </a:lvl1pPr>
          </a:lstStyle>
          <a:p>
            <a:pPr>
              <a:defRPr/>
            </a:pPr>
            <a:fld id="{23EF9F40-8F5F-4642-BADB-F7D8A2E90B89}" type="slidenum">
              <a:rPr lang="sv-SE"/>
              <a:pPr>
                <a:defRPr/>
              </a:pPr>
              <a:t>‹#›</a:t>
            </a:fld>
            <a:endParaRPr lang="sv-SE"/>
          </a:p>
        </p:txBody>
      </p:sp>
    </p:spTree>
    <p:extLst>
      <p:ext uri="{BB962C8B-B14F-4D97-AF65-F5344CB8AC3E}">
        <p14:creationId xmlns:p14="http://schemas.microsoft.com/office/powerpoint/2010/main" val="319527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to 1">
    <p:spTree>
      <p:nvGrpSpPr>
        <p:cNvPr id="1" name=""/>
        <p:cNvGrpSpPr/>
        <p:nvPr/>
      </p:nvGrpSpPr>
      <p:grpSpPr>
        <a:xfrm>
          <a:off x="0" y="0"/>
          <a:ext cx="0" cy="0"/>
          <a:chOff x="0" y="0"/>
          <a:chExt cx="0" cy="0"/>
        </a:xfrm>
      </p:grpSpPr>
      <p:sp>
        <p:nvSpPr>
          <p:cNvPr id="4" name="Rektangel 3"/>
          <p:cNvSpPr/>
          <p:nvPr/>
        </p:nvSpPr>
        <p:spPr>
          <a:xfrm>
            <a:off x="0" y="1100138"/>
            <a:ext cx="9147175" cy="174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sz="1800" dirty="0"/>
          </a:p>
        </p:txBody>
      </p:sp>
      <p:pic>
        <p:nvPicPr>
          <p:cNvPr id="5" name="Bildobjekt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1588"/>
            <a:ext cx="9144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936800" y="226483"/>
            <a:ext cx="6416675" cy="590550"/>
          </a:xfrm>
        </p:spPr>
        <p:txBody>
          <a:bodyPr/>
          <a:lstStyle>
            <a:lvl1pPr>
              <a:defRPr sz="3200">
                <a:solidFill>
                  <a:schemeClr val="bg1"/>
                </a:solidFill>
              </a:defRPr>
            </a:lvl1pPr>
          </a:lstStyle>
          <a:p>
            <a:r>
              <a:rPr lang="sv-SE" smtClean="0"/>
              <a:t>Klicka här för att ändra format</a:t>
            </a:r>
            <a:endParaRPr lang="sv-SE" dirty="0"/>
          </a:p>
        </p:txBody>
      </p:sp>
      <p:sp>
        <p:nvSpPr>
          <p:cNvPr id="10" name="Platshållare för text 9"/>
          <p:cNvSpPr>
            <a:spLocks noGrp="1"/>
          </p:cNvSpPr>
          <p:nvPr>
            <p:ph type="body" sz="quarter" idx="12"/>
          </p:nvPr>
        </p:nvSpPr>
        <p:spPr>
          <a:xfrm>
            <a:off x="933449" y="1811338"/>
            <a:ext cx="7281863" cy="3895725"/>
          </a:xfrm>
        </p:spPr>
        <p:txBody>
          <a:bodyPr/>
          <a:lstStyle>
            <a:lvl1pPr marL="0" indent="0">
              <a:buNone/>
              <a:defRPr sz="2800"/>
            </a:lvl1pPr>
            <a:lvl2pPr>
              <a:defRPr sz="2800"/>
            </a:lvl2pPr>
            <a:lvl3pPr>
              <a:defRPr sz="2800"/>
            </a:lvl3pPr>
            <a:lvl4pPr>
              <a:defRPr sz="2800"/>
            </a:lvl4pPr>
            <a:lvl5pPr>
              <a:defRPr sz="2800"/>
            </a:lvl5pPr>
          </a:lstStyle>
          <a:p>
            <a:pPr lvl="0"/>
            <a:r>
              <a:rPr lang="sv-SE" smtClean="0"/>
              <a:t>Klicka här för att ändra format på bakgrundstexten</a:t>
            </a:r>
          </a:p>
          <a:p>
            <a:pPr lvl="1"/>
            <a:r>
              <a:rPr lang="sv-SE" smtClean="0"/>
              <a:t>Nivå två</a:t>
            </a:r>
          </a:p>
          <a:p>
            <a:pPr lvl="2"/>
            <a:r>
              <a:rPr lang="sv-SE" smtClean="0"/>
              <a:t>Nivå tre</a:t>
            </a:r>
          </a:p>
        </p:txBody>
      </p:sp>
      <p:sp>
        <p:nvSpPr>
          <p:cNvPr id="6" name="Platshållare för datum 3"/>
          <p:cNvSpPr>
            <a:spLocks noGrp="1"/>
          </p:cNvSpPr>
          <p:nvPr>
            <p:ph type="dt" sz="half" idx="13"/>
          </p:nvPr>
        </p:nvSpPr>
        <p:spPr/>
        <p:txBody>
          <a:bodyPr/>
          <a:lstStyle>
            <a:lvl1pPr>
              <a:defRPr/>
            </a:lvl1pPr>
          </a:lstStyle>
          <a:p>
            <a:pPr>
              <a:defRPr/>
            </a:pPr>
            <a:fld id="{784DCB06-5CA8-40E3-972D-7A2D2922DF0B}" type="datetime1">
              <a:rPr lang="sv-SE"/>
              <a:pPr>
                <a:defRPr/>
              </a:pPr>
              <a:t>2014-03-27</a:t>
            </a:fld>
            <a:endParaRPr lang="sv-SE"/>
          </a:p>
        </p:txBody>
      </p:sp>
      <p:sp>
        <p:nvSpPr>
          <p:cNvPr id="7" name="Platshållare för bildnummer 5"/>
          <p:cNvSpPr>
            <a:spLocks noGrp="1"/>
          </p:cNvSpPr>
          <p:nvPr>
            <p:ph type="sldNum" sz="quarter" idx="14"/>
          </p:nvPr>
        </p:nvSpPr>
        <p:spPr/>
        <p:txBody>
          <a:bodyPr/>
          <a:lstStyle>
            <a:lvl1pPr>
              <a:defRPr/>
            </a:lvl1pPr>
          </a:lstStyle>
          <a:p>
            <a:pPr>
              <a:defRPr/>
            </a:pPr>
            <a:fld id="{D12D29E2-25FF-4AEB-9923-4A19AD90B71F}" type="slidenum">
              <a:rPr lang="sv-SE"/>
              <a:pPr>
                <a:defRPr/>
              </a:pPr>
              <a:t>‹#›</a:t>
            </a:fld>
            <a:endParaRPr lang="sv-SE"/>
          </a:p>
        </p:txBody>
      </p:sp>
    </p:spTree>
    <p:extLst>
      <p:ext uri="{BB962C8B-B14F-4D97-AF65-F5344CB8AC3E}">
        <p14:creationId xmlns:p14="http://schemas.microsoft.com/office/powerpoint/2010/main" val="3900930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to 2">
    <p:spTree>
      <p:nvGrpSpPr>
        <p:cNvPr id="1" name=""/>
        <p:cNvGrpSpPr/>
        <p:nvPr/>
      </p:nvGrpSpPr>
      <p:grpSpPr>
        <a:xfrm>
          <a:off x="0" y="0"/>
          <a:ext cx="0" cy="0"/>
          <a:chOff x="0" y="0"/>
          <a:chExt cx="0" cy="0"/>
        </a:xfrm>
      </p:grpSpPr>
      <p:sp>
        <p:nvSpPr>
          <p:cNvPr id="4" name="Rektangel 3"/>
          <p:cNvSpPr/>
          <p:nvPr/>
        </p:nvSpPr>
        <p:spPr>
          <a:xfrm>
            <a:off x="0" y="1100138"/>
            <a:ext cx="9144000" cy="174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sz="1800" dirty="0"/>
          </a:p>
        </p:txBody>
      </p:sp>
      <p:pic>
        <p:nvPicPr>
          <p:cNvPr id="5" name="Bildobjekt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936800" y="226483"/>
            <a:ext cx="6416675" cy="590550"/>
          </a:xfrm>
        </p:spPr>
        <p:txBody>
          <a:bodyPr/>
          <a:lstStyle>
            <a:lvl1pPr>
              <a:defRPr sz="3200">
                <a:solidFill>
                  <a:schemeClr val="bg1"/>
                </a:solidFill>
              </a:defRPr>
            </a:lvl1pPr>
          </a:lstStyle>
          <a:p>
            <a:r>
              <a:rPr lang="sv-SE" smtClean="0"/>
              <a:t>Klicka här för att ändra format</a:t>
            </a:r>
            <a:endParaRPr lang="sv-SE" dirty="0"/>
          </a:p>
        </p:txBody>
      </p:sp>
      <p:sp>
        <p:nvSpPr>
          <p:cNvPr id="10" name="Platshållare för text 9"/>
          <p:cNvSpPr>
            <a:spLocks noGrp="1"/>
          </p:cNvSpPr>
          <p:nvPr>
            <p:ph type="body" sz="quarter" idx="12"/>
          </p:nvPr>
        </p:nvSpPr>
        <p:spPr>
          <a:xfrm>
            <a:off x="935037" y="1811337"/>
            <a:ext cx="7273926" cy="3895725"/>
          </a:xfrm>
        </p:spPr>
        <p:txBody>
          <a:bodyPr/>
          <a:lstStyle>
            <a:lvl1pPr marL="0" indent="0">
              <a:buNone/>
              <a:defRPr sz="2800"/>
            </a:lvl1pPr>
            <a:lvl2pPr>
              <a:defRPr sz="2800"/>
            </a:lvl2pPr>
            <a:lvl3pPr>
              <a:defRPr sz="2800"/>
            </a:lvl3pPr>
          </a:lstStyle>
          <a:p>
            <a:pPr lvl="0"/>
            <a:r>
              <a:rPr lang="sv-SE" smtClean="0"/>
              <a:t>Klicka här för att ändra format på bakgrundstexten</a:t>
            </a:r>
          </a:p>
          <a:p>
            <a:pPr lvl="1"/>
            <a:r>
              <a:rPr lang="sv-SE" smtClean="0"/>
              <a:t>Nivå två</a:t>
            </a:r>
          </a:p>
          <a:p>
            <a:pPr lvl="2"/>
            <a:r>
              <a:rPr lang="sv-SE" smtClean="0"/>
              <a:t>Nivå tre</a:t>
            </a:r>
          </a:p>
        </p:txBody>
      </p:sp>
      <p:sp>
        <p:nvSpPr>
          <p:cNvPr id="6" name="Platshållare för datum 3"/>
          <p:cNvSpPr>
            <a:spLocks noGrp="1"/>
          </p:cNvSpPr>
          <p:nvPr>
            <p:ph type="dt" sz="half" idx="13"/>
          </p:nvPr>
        </p:nvSpPr>
        <p:spPr/>
        <p:txBody>
          <a:bodyPr/>
          <a:lstStyle>
            <a:lvl1pPr>
              <a:defRPr/>
            </a:lvl1pPr>
          </a:lstStyle>
          <a:p>
            <a:pPr>
              <a:defRPr/>
            </a:pPr>
            <a:fld id="{46E15562-3CAB-44BA-9A8F-EAFA6C9FC0AE}" type="datetime1">
              <a:rPr lang="sv-SE"/>
              <a:pPr>
                <a:defRPr/>
              </a:pPr>
              <a:t>2014-03-27</a:t>
            </a:fld>
            <a:endParaRPr lang="sv-SE"/>
          </a:p>
        </p:txBody>
      </p:sp>
      <p:sp>
        <p:nvSpPr>
          <p:cNvPr id="7" name="Platshållare för bildnummer 5"/>
          <p:cNvSpPr>
            <a:spLocks noGrp="1"/>
          </p:cNvSpPr>
          <p:nvPr>
            <p:ph type="sldNum" sz="quarter" idx="14"/>
          </p:nvPr>
        </p:nvSpPr>
        <p:spPr/>
        <p:txBody>
          <a:bodyPr/>
          <a:lstStyle>
            <a:lvl1pPr>
              <a:defRPr/>
            </a:lvl1pPr>
          </a:lstStyle>
          <a:p>
            <a:pPr>
              <a:defRPr/>
            </a:pPr>
            <a:fld id="{7759EB57-E266-4173-8F27-0C65E3B32179}" type="slidenum">
              <a:rPr lang="sv-SE"/>
              <a:pPr>
                <a:defRPr/>
              </a:pPr>
              <a:t>‹#›</a:t>
            </a:fld>
            <a:endParaRPr lang="sv-SE"/>
          </a:p>
        </p:txBody>
      </p:sp>
    </p:spTree>
    <p:extLst>
      <p:ext uri="{BB962C8B-B14F-4D97-AF65-F5344CB8AC3E}">
        <p14:creationId xmlns:p14="http://schemas.microsoft.com/office/powerpoint/2010/main" val="3092477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to 3">
    <p:spTree>
      <p:nvGrpSpPr>
        <p:cNvPr id="1" name=""/>
        <p:cNvGrpSpPr/>
        <p:nvPr/>
      </p:nvGrpSpPr>
      <p:grpSpPr>
        <a:xfrm>
          <a:off x="0" y="0"/>
          <a:ext cx="0" cy="0"/>
          <a:chOff x="0" y="0"/>
          <a:chExt cx="0" cy="0"/>
        </a:xfrm>
      </p:grpSpPr>
      <p:sp>
        <p:nvSpPr>
          <p:cNvPr id="4" name="Rektangel 3"/>
          <p:cNvSpPr/>
          <p:nvPr/>
        </p:nvSpPr>
        <p:spPr>
          <a:xfrm>
            <a:off x="0" y="1100138"/>
            <a:ext cx="9144000" cy="174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sz="1800" dirty="0"/>
          </a:p>
        </p:txBody>
      </p:sp>
      <p:pic>
        <p:nvPicPr>
          <p:cNvPr id="5" name="Bildobjekt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936800" y="226483"/>
            <a:ext cx="6416675" cy="590550"/>
          </a:xfrm>
        </p:spPr>
        <p:txBody>
          <a:bodyPr/>
          <a:lstStyle>
            <a:lvl1pPr>
              <a:defRPr sz="3200">
                <a:solidFill>
                  <a:schemeClr val="bg1"/>
                </a:solidFill>
              </a:defRPr>
            </a:lvl1pPr>
          </a:lstStyle>
          <a:p>
            <a:r>
              <a:rPr lang="sv-SE" smtClean="0"/>
              <a:t>Klicka här för att ändra format</a:t>
            </a:r>
            <a:endParaRPr lang="sv-SE" dirty="0"/>
          </a:p>
        </p:txBody>
      </p:sp>
      <p:sp>
        <p:nvSpPr>
          <p:cNvPr id="10" name="Platshållare för text 9"/>
          <p:cNvSpPr>
            <a:spLocks noGrp="1"/>
          </p:cNvSpPr>
          <p:nvPr>
            <p:ph type="body" sz="quarter" idx="12"/>
          </p:nvPr>
        </p:nvSpPr>
        <p:spPr>
          <a:xfrm>
            <a:off x="933450" y="1811338"/>
            <a:ext cx="7281863" cy="3895725"/>
          </a:xfrm>
        </p:spPr>
        <p:txBody>
          <a:bodyPr/>
          <a:lstStyle>
            <a:lvl1pPr marL="0" indent="0">
              <a:buNone/>
              <a:defRPr sz="2800"/>
            </a:lvl1pPr>
            <a:lvl2pPr>
              <a:defRPr sz="2800"/>
            </a:lvl2pPr>
            <a:lvl3pPr>
              <a:defRPr sz="2800"/>
            </a:lvl3pPr>
          </a:lstStyle>
          <a:p>
            <a:pPr lvl="0"/>
            <a:r>
              <a:rPr lang="sv-SE" smtClean="0"/>
              <a:t>Klicka här för att ändra format på bakgrundstexten</a:t>
            </a:r>
          </a:p>
          <a:p>
            <a:pPr lvl="1"/>
            <a:r>
              <a:rPr lang="sv-SE" smtClean="0"/>
              <a:t>Nivå två</a:t>
            </a:r>
          </a:p>
          <a:p>
            <a:pPr lvl="2"/>
            <a:r>
              <a:rPr lang="sv-SE" smtClean="0"/>
              <a:t>Nivå tre</a:t>
            </a:r>
          </a:p>
        </p:txBody>
      </p:sp>
      <p:sp>
        <p:nvSpPr>
          <p:cNvPr id="6" name="Platshållare för datum 3"/>
          <p:cNvSpPr>
            <a:spLocks noGrp="1"/>
          </p:cNvSpPr>
          <p:nvPr>
            <p:ph type="dt" sz="half" idx="13"/>
          </p:nvPr>
        </p:nvSpPr>
        <p:spPr/>
        <p:txBody>
          <a:bodyPr/>
          <a:lstStyle>
            <a:lvl1pPr>
              <a:defRPr/>
            </a:lvl1pPr>
          </a:lstStyle>
          <a:p>
            <a:pPr>
              <a:defRPr/>
            </a:pPr>
            <a:fld id="{9FCA27C7-3E20-4700-8507-00DB66BFD262}" type="datetime1">
              <a:rPr lang="sv-SE"/>
              <a:pPr>
                <a:defRPr/>
              </a:pPr>
              <a:t>2014-03-27</a:t>
            </a:fld>
            <a:endParaRPr lang="sv-SE"/>
          </a:p>
        </p:txBody>
      </p:sp>
      <p:sp>
        <p:nvSpPr>
          <p:cNvPr id="7" name="Platshållare för bildnummer 5"/>
          <p:cNvSpPr>
            <a:spLocks noGrp="1"/>
          </p:cNvSpPr>
          <p:nvPr>
            <p:ph type="sldNum" sz="quarter" idx="14"/>
          </p:nvPr>
        </p:nvSpPr>
        <p:spPr/>
        <p:txBody>
          <a:bodyPr/>
          <a:lstStyle>
            <a:lvl1pPr>
              <a:defRPr/>
            </a:lvl1pPr>
          </a:lstStyle>
          <a:p>
            <a:pPr>
              <a:defRPr/>
            </a:pPr>
            <a:fld id="{C6FE34EE-4C34-4A96-A627-2B813D703183}" type="slidenum">
              <a:rPr lang="sv-SE"/>
              <a:pPr>
                <a:defRPr/>
              </a:pPr>
              <a:t>‹#›</a:t>
            </a:fld>
            <a:endParaRPr lang="sv-SE"/>
          </a:p>
        </p:txBody>
      </p:sp>
    </p:spTree>
    <p:extLst>
      <p:ext uri="{BB962C8B-B14F-4D97-AF65-F5344CB8AC3E}">
        <p14:creationId xmlns:p14="http://schemas.microsoft.com/office/powerpoint/2010/main" val="338258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to 4">
    <p:spTree>
      <p:nvGrpSpPr>
        <p:cNvPr id="1" name=""/>
        <p:cNvGrpSpPr/>
        <p:nvPr/>
      </p:nvGrpSpPr>
      <p:grpSpPr>
        <a:xfrm>
          <a:off x="0" y="0"/>
          <a:ext cx="0" cy="0"/>
          <a:chOff x="0" y="0"/>
          <a:chExt cx="0" cy="0"/>
        </a:xfrm>
      </p:grpSpPr>
      <p:sp>
        <p:nvSpPr>
          <p:cNvPr id="4" name="Rektangel 3"/>
          <p:cNvSpPr/>
          <p:nvPr/>
        </p:nvSpPr>
        <p:spPr>
          <a:xfrm>
            <a:off x="0" y="1100138"/>
            <a:ext cx="9144000" cy="174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sz="1800" dirty="0"/>
          </a:p>
        </p:txBody>
      </p:sp>
      <p:pic>
        <p:nvPicPr>
          <p:cNvPr id="5" name="Bildobjekt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936800" y="226483"/>
            <a:ext cx="6416675" cy="590550"/>
          </a:xfrm>
        </p:spPr>
        <p:txBody>
          <a:bodyPr/>
          <a:lstStyle>
            <a:lvl1pPr>
              <a:defRPr sz="3200">
                <a:solidFill>
                  <a:schemeClr val="bg1"/>
                </a:solidFill>
              </a:defRPr>
            </a:lvl1pPr>
          </a:lstStyle>
          <a:p>
            <a:r>
              <a:rPr lang="sv-SE" smtClean="0"/>
              <a:t>Klicka här för att ändra format</a:t>
            </a:r>
            <a:endParaRPr lang="sv-SE" dirty="0"/>
          </a:p>
        </p:txBody>
      </p:sp>
      <p:sp>
        <p:nvSpPr>
          <p:cNvPr id="10" name="Platshållare för text 9"/>
          <p:cNvSpPr>
            <a:spLocks noGrp="1"/>
          </p:cNvSpPr>
          <p:nvPr>
            <p:ph type="body" sz="quarter" idx="12"/>
          </p:nvPr>
        </p:nvSpPr>
        <p:spPr>
          <a:xfrm>
            <a:off x="933450" y="1811338"/>
            <a:ext cx="7281863" cy="3895725"/>
          </a:xfrm>
        </p:spPr>
        <p:txBody>
          <a:bodyPr/>
          <a:lstStyle>
            <a:lvl1pPr marL="0" indent="0">
              <a:buNone/>
              <a:defRPr sz="2800"/>
            </a:lvl1pPr>
            <a:lvl2pPr>
              <a:defRPr sz="2800"/>
            </a:lvl2pPr>
            <a:lvl3pPr>
              <a:defRPr sz="2800"/>
            </a:lvl3pPr>
          </a:lstStyle>
          <a:p>
            <a:pPr lvl="0"/>
            <a:r>
              <a:rPr lang="sv-SE" smtClean="0"/>
              <a:t>Klicka här för att ändra format på bakgrundstexten</a:t>
            </a:r>
          </a:p>
          <a:p>
            <a:pPr lvl="1"/>
            <a:r>
              <a:rPr lang="sv-SE" smtClean="0"/>
              <a:t>Nivå två</a:t>
            </a:r>
          </a:p>
          <a:p>
            <a:pPr lvl="2"/>
            <a:r>
              <a:rPr lang="sv-SE" smtClean="0"/>
              <a:t>Nivå tre</a:t>
            </a:r>
          </a:p>
        </p:txBody>
      </p:sp>
      <p:sp>
        <p:nvSpPr>
          <p:cNvPr id="6" name="Platshållare för datum 3"/>
          <p:cNvSpPr>
            <a:spLocks noGrp="1"/>
          </p:cNvSpPr>
          <p:nvPr>
            <p:ph type="dt" sz="half" idx="13"/>
          </p:nvPr>
        </p:nvSpPr>
        <p:spPr/>
        <p:txBody>
          <a:bodyPr/>
          <a:lstStyle>
            <a:lvl1pPr>
              <a:defRPr/>
            </a:lvl1pPr>
          </a:lstStyle>
          <a:p>
            <a:pPr>
              <a:defRPr/>
            </a:pPr>
            <a:fld id="{B857D4E8-603A-4E08-8C51-3D55F847BD56}" type="datetime1">
              <a:rPr lang="sv-SE"/>
              <a:pPr>
                <a:defRPr/>
              </a:pPr>
              <a:t>2014-03-27</a:t>
            </a:fld>
            <a:endParaRPr lang="sv-SE"/>
          </a:p>
        </p:txBody>
      </p:sp>
      <p:sp>
        <p:nvSpPr>
          <p:cNvPr id="7" name="Platshållare för bildnummer 5"/>
          <p:cNvSpPr>
            <a:spLocks noGrp="1"/>
          </p:cNvSpPr>
          <p:nvPr>
            <p:ph type="sldNum" sz="quarter" idx="14"/>
          </p:nvPr>
        </p:nvSpPr>
        <p:spPr/>
        <p:txBody>
          <a:bodyPr/>
          <a:lstStyle>
            <a:lvl1pPr>
              <a:defRPr/>
            </a:lvl1pPr>
          </a:lstStyle>
          <a:p>
            <a:pPr>
              <a:defRPr/>
            </a:pPr>
            <a:fld id="{EA5F390D-E38E-4770-944D-4DF90F1194B4}" type="slidenum">
              <a:rPr lang="sv-SE"/>
              <a:pPr>
                <a:defRPr/>
              </a:pPr>
              <a:t>‹#›</a:t>
            </a:fld>
            <a:endParaRPr lang="sv-SE"/>
          </a:p>
        </p:txBody>
      </p:sp>
    </p:spTree>
    <p:extLst>
      <p:ext uri="{BB962C8B-B14F-4D97-AF65-F5344CB8AC3E}">
        <p14:creationId xmlns:p14="http://schemas.microsoft.com/office/powerpoint/2010/main" val="862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5">
    <p:spTree>
      <p:nvGrpSpPr>
        <p:cNvPr id="1" name=""/>
        <p:cNvGrpSpPr/>
        <p:nvPr/>
      </p:nvGrpSpPr>
      <p:grpSpPr>
        <a:xfrm>
          <a:off x="0" y="0"/>
          <a:ext cx="0" cy="0"/>
          <a:chOff x="0" y="0"/>
          <a:chExt cx="0" cy="0"/>
        </a:xfrm>
      </p:grpSpPr>
      <p:sp>
        <p:nvSpPr>
          <p:cNvPr id="4" name="Rektangel 3"/>
          <p:cNvSpPr/>
          <p:nvPr/>
        </p:nvSpPr>
        <p:spPr>
          <a:xfrm>
            <a:off x="0" y="1100138"/>
            <a:ext cx="9144000" cy="174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sz="1800" dirty="0"/>
          </a:p>
        </p:txBody>
      </p:sp>
      <p:sp>
        <p:nvSpPr>
          <p:cNvPr id="5" name="Rectangle 15"/>
          <p:cNvSpPr>
            <a:spLocks noChangeArrowheads="1"/>
          </p:cNvSpPr>
          <p:nvPr/>
        </p:nvSpPr>
        <p:spPr bwMode="auto">
          <a:xfrm>
            <a:off x="0" y="1000125"/>
            <a:ext cx="9144000" cy="57150"/>
          </a:xfrm>
          <a:prstGeom prst="rect">
            <a:avLst/>
          </a:prstGeom>
          <a:solidFill>
            <a:srgbClr val="C4DB0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Geneva" charset="-128"/>
              </a:defRPr>
            </a:lvl1pPr>
            <a:lvl2pPr marL="742950" indent="-285750" eaLnBrk="0" hangingPunct="0">
              <a:defRPr sz="2400">
                <a:solidFill>
                  <a:schemeClr val="tx1"/>
                </a:solidFill>
                <a:latin typeface="Arial" charset="0"/>
                <a:ea typeface="Geneva" charset="-128"/>
              </a:defRPr>
            </a:lvl2pPr>
            <a:lvl3pPr marL="1143000" indent="-228600" eaLnBrk="0" hangingPunct="0">
              <a:defRPr sz="2400">
                <a:solidFill>
                  <a:schemeClr val="tx1"/>
                </a:solidFill>
                <a:latin typeface="Arial" charset="0"/>
                <a:ea typeface="Geneva" charset="-128"/>
              </a:defRPr>
            </a:lvl3pPr>
            <a:lvl4pPr marL="1600200" indent="-228600" eaLnBrk="0" hangingPunct="0">
              <a:defRPr sz="2400">
                <a:solidFill>
                  <a:schemeClr val="tx1"/>
                </a:solidFill>
                <a:latin typeface="Arial" charset="0"/>
                <a:ea typeface="Geneva" charset="-128"/>
              </a:defRPr>
            </a:lvl4pPr>
            <a:lvl5pPr marL="2057400" indent="-228600" eaLnBrk="0" hangingPunct="0">
              <a:defRPr sz="2400">
                <a:solidFill>
                  <a:schemeClr val="tx1"/>
                </a:solidFill>
                <a:latin typeface="Arial" charset="0"/>
                <a:ea typeface="Geneva" charset="-128"/>
              </a:defRPr>
            </a:lvl5pPr>
            <a:lvl6pPr marL="2514600" indent="-228600" defTabSz="457200" eaLnBrk="0" fontAlgn="base" hangingPunct="0">
              <a:spcBef>
                <a:spcPct val="0"/>
              </a:spcBef>
              <a:spcAft>
                <a:spcPct val="0"/>
              </a:spcAft>
              <a:defRPr sz="2400">
                <a:solidFill>
                  <a:schemeClr val="tx1"/>
                </a:solidFill>
                <a:latin typeface="Arial" charset="0"/>
                <a:ea typeface="Geneva" charset="-128"/>
              </a:defRPr>
            </a:lvl6pPr>
            <a:lvl7pPr marL="2971800" indent="-228600" defTabSz="457200" eaLnBrk="0" fontAlgn="base" hangingPunct="0">
              <a:spcBef>
                <a:spcPct val="0"/>
              </a:spcBef>
              <a:spcAft>
                <a:spcPct val="0"/>
              </a:spcAft>
              <a:defRPr sz="2400">
                <a:solidFill>
                  <a:schemeClr val="tx1"/>
                </a:solidFill>
                <a:latin typeface="Arial" charset="0"/>
                <a:ea typeface="Geneva" charset="-128"/>
              </a:defRPr>
            </a:lvl7pPr>
            <a:lvl8pPr marL="3429000" indent="-228600" defTabSz="457200" eaLnBrk="0" fontAlgn="base" hangingPunct="0">
              <a:spcBef>
                <a:spcPct val="0"/>
              </a:spcBef>
              <a:spcAft>
                <a:spcPct val="0"/>
              </a:spcAft>
              <a:defRPr sz="2400">
                <a:solidFill>
                  <a:schemeClr val="tx1"/>
                </a:solidFill>
                <a:latin typeface="Arial" charset="0"/>
                <a:ea typeface="Geneva" charset="-128"/>
              </a:defRPr>
            </a:lvl8pPr>
            <a:lvl9pPr marL="3886200" indent="-228600" defTabSz="457200" eaLnBrk="0" fontAlgn="base" hangingPunct="0">
              <a:spcBef>
                <a:spcPct val="0"/>
              </a:spcBef>
              <a:spcAft>
                <a:spcPct val="0"/>
              </a:spcAft>
              <a:defRPr sz="2400">
                <a:solidFill>
                  <a:schemeClr val="tx1"/>
                </a:solidFill>
                <a:latin typeface="Arial" charset="0"/>
                <a:ea typeface="Geneva" charset="-128"/>
              </a:defRPr>
            </a:lvl9pPr>
          </a:lstStyle>
          <a:p>
            <a:pPr eaLnBrk="1" hangingPunct="1"/>
            <a:endParaRPr lang="sv-SE" altLang="sv-SE" sz="1800">
              <a:latin typeface="Times New Roman" pitchFamily="18" charset="0"/>
            </a:endParaRPr>
          </a:p>
        </p:txBody>
      </p:sp>
      <p:pic>
        <p:nvPicPr>
          <p:cNvPr id="6" name="Bildobjekt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936800" y="226483"/>
            <a:ext cx="6416675" cy="590550"/>
          </a:xfrm>
        </p:spPr>
        <p:txBody>
          <a:bodyPr/>
          <a:lstStyle>
            <a:lvl1pPr>
              <a:defRPr sz="3200">
                <a:solidFill>
                  <a:schemeClr val="bg1"/>
                </a:solidFill>
              </a:defRPr>
            </a:lvl1pPr>
          </a:lstStyle>
          <a:p>
            <a:r>
              <a:rPr lang="sv-SE" smtClean="0"/>
              <a:t>Klicka här för att ändra format</a:t>
            </a:r>
            <a:endParaRPr lang="sv-SE" dirty="0"/>
          </a:p>
        </p:txBody>
      </p:sp>
      <p:sp>
        <p:nvSpPr>
          <p:cNvPr id="10" name="Platshållare för text 9"/>
          <p:cNvSpPr>
            <a:spLocks noGrp="1"/>
          </p:cNvSpPr>
          <p:nvPr>
            <p:ph type="body" sz="quarter" idx="12"/>
          </p:nvPr>
        </p:nvSpPr>
        <p:spPr>
          <a:xfrm>
            <a:off x="933449" y="1811338"/>
            <a:ext cx="7281863" cy="3895724"/>
          </a:xfrm>
        </p:spPr>
        <p:txBody>
          <a:bodyPr/>
          <a:lstStyle>
            <a:lvl1pPr marL="0" indent="0">
              <a:buNone/>
              <a:defRPr sz="2800"/>
            </a:lvl1pPr>
            <a:lvl2pPr>
              <a:defRPr sz="2800"/>
            </a:lvl2pPr>
            <a:lvl3pPr>
              <a:defRPr sz="2800"/>
            </a:lvl3pPr>
          </a:lstStyle>
          <a:p>
            <a:pPr lvl="0"/>
            <a:r>
              <a:rPr lang="sv-SE" smtClean="0"/>
              <a:t>Klicka här för att ändra format på bakgrundstexten</a:t>
            </a:r>
          </a:p>
          <a:p>
            <a:pPr lvl="1"/>
            <a:r>
              <a:rPr lang="sv-SE" smtClean="0"/>
              <a:t>Nivå två</a:t>
            </a:r>
          </a:p>
          <a:p>
            <a:pPr lvl="2"/>
            <a:r>
              <a:rPr lang="sv-SE" smtClean="0"/>
              <a:t>Nivå tre</a:t>
            </a:r>
          </a:p>
        </p:txBody>
      </p:sp>
      <p:sp>
        <p:nvSpPr>
          <p:cNvPr id="7" name="Platshållare för datum 3"/>
          <p:cNvSpPr>
            <a:spLocks noGrp="1"/>
          </p:cNvSpPr>
          <p:nvPr>
            <p:ph type="dt" sz="half" idx="13"/>
          </p:nvPr>
        </p:nvSpPr>
        <p:spPr/>
        <p:txBody>
          <a:bodyPr/>
          <a:lstStyle>
            <a:lvl1pPr>
              <a:defRPr/>
            </a:lvl1pPr>
          </a:lstStyle>
          <a:p>
            <a:pPr>
              <a:defRPr/>
            </a:pPr>
            <a:fld id="{F21E0A4F-B490-4836-B0C2-B46B4B518845}" type="datetime1">
              <a:rPr lang="sv-SE"/>
              <a:pPr>
                <a:defRPr/>
              </a:pPr>
              <a:t>2014-03-27</a:t>
            </a:fld>
            <a:endParaRPr lang="sv-SE"/>
          </a:p>
        </p:txBody>
      </p:sp>
      <p:sp>
        <p:nvSpPr>
          <p:cNvPr id="8" name="Platshållare för bildnummer 5"/>
          <p:cNvSpPr>
            <a:spLocks noGrp="1"/>
          </p:cNvSpPr>
          <p:nvPr>
            <p:ph type="sldNum" sz="quarter" idx="14"/>
          </p:nvPr>
        </p:nvSpPr>
        <p:spPr/>
        <p:txBody>
          <a:bodyPr/>
          <a:lstStyle>
            <a:lvl1pPr>
              <a:defRPr/>
            </a:lvl1pPr>
          </a:lstStyle>
          <a:p>
            <a:pPr>
              <a:defRPr/>
            </a:pPr>
            <a:fld id="{61B46183-160D-4251-B0EC-2B4E96CBD520}" type="slidenum">
              <a:rPr lang="sv-SE"/>
              <a:pPr>
                <a:defRPr/>
              </a:pPr>
              <a:t>‹#›</a:t>
            </a:fld>
            <a:endParaRPr lang="sv-SE"/>
          </a:p>
        </p:txBody>
      </p:sp>
    </p:spTree>
    <p:extLst>
      <p:ext uri="{BB962C8B-B14F-4D97-AF65-F5344CB8AC3E}">
        <p14:creationId xmlns:p14="http://schemas.microsoft.com/office/powerpoint/2010/main" val="3006046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Foto 5">
    <p:spTree>
      <p:nvGrpSpPr>
        <p:cNvPr id="1" name=""/>
        <p:cNvGrpSpPr/>
        <p:nvPr/>
      </p:nvGrpSpPr>
      <p:grpSpPr>
        <a:xfrm>
          <a:off x="0" y="0"/>
          <a:ext cx="0" cy="0"/>
          <a:chOff x="0" y="0"/>
          <a:chExt cx="0" cy="0"/>
        </a:xfrm>
      </p:grpSpPr>
      <p:sp>
        <p:nvSpPr>
          <p:cNvPr id="4" name="Rektangel 3"/>
          <p:cNvSpPr/>
          <p:nvPr/>
        </p:nvSpPr>
        <p:spPr>
          <a:xfrm>
            <a:off x="0" y="1100138"/>
            <a:ext cx="9144000" cy="174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sz="1800" dirty="0"/>
          </a:p>
        </p:txBody>
      </p:sp>
      <p:sp>
        <p:nvSpPr>
          <p:cNvPr id="5" name="Rectangle 15"/>
          <p:cNvSpPr>
            <a:spLocks noChangeArrowheads="1"/>
          </p:cNvSpPr>
          <p:nvPr/>
        </p:nvSpPr>
        <p:spPr bwMode="auto">
          <a:xfrm>
            <a:off x="0" y="1000125"/>
            <a:ext cx="9144000" cy="57150"/>
          </a:xfrm>
          <a:prstGeom prst="rect">
            <a:avLst/>
          </a:prstGeom>
          <a:solidFill>
            <a:srgbClr val="C4DB0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Geneva" charset="-128"/>
              </a:defRPr>
            </a:lvl1pPr>
            <a:lvl2pPr marL="742950" indent="-285750" eaLnBrk="0" hangingPunct="0">
              <a:defRPr sz="2400">
                <a:solidFill>
                  <a:schemeClr val="tx1"/>
                </a:solidFill>
                <a:latin typeface="Arial" charset="0"/>
                <a:ea typeface="Geneva" charset="-128"/>
              </a:defRPr>
            </a:lvl2pPr>
            <a:lvl3pPr marL="1143000" indent="-228600" eaLnBrk="0" hangingPunct="0">
              <a:defRPr sz="2400">
                <a:solidFill>
                  <a:schemeClr val="tx1"/>
                </a:solidFill>
                <a:latin typeface="Arial" charset="0"/>
                <a:ea typeface="Geneva" charset="-128"/>
              </a:defRPr>
            </a:lvl3pPr>
            <a:lvl4pPr marL="1600200" indent="-228600" eaLnBrk="0" hangingPunct="0">
              <a:defRPr sz="2400">
                <a:solidFill>
                  <a:schemeClr val="tx1"/>
                </a:solidFill>
                <a:latin typeface="Arial" charset="0"/>
                <a:ea typeface="Geneva" charset="-128"/>
              </a:defRPr>
            </a:lvl4pPr>
            <a:lvl5pPr marL="2057400" indent="-228600" eaLnBrk="0" hangingPunct="0">
              <a:defRPr sz="2400">
                <a:solidFill>
                  <a:schemeClr val="tx1"/>
                </a:solidFill>
                <a:latin typeface="Arial" charset="0"/>
                <a:ea typeface="Geneva" charset="-128"/>
              </a:defRPr>
            </a:lvl5pPr>
            <a:lvl6pPr marL="2514600" indent="-228600" defTabSz="457200" eaLnBrk="0" fontAlgn="base" hangingPunct="0">
              <a:spcBef>
                <a:spcPct val="0"/>
              </a:spcBef>
              <a:spcAft>
                <a:spcPct val="0"/>
              </a:spcAft>
              <a:defRPr sz="2400">
                <a:solidFill>
                  <a:schemeClr val="tx1"/>
                </a:solidFill>
                <a:latin typeface="Arial" charset="0"/>
                <a:ea typeface="Geneva" charset="-128"/>
              </a:defRPr>
            </a:lvl6pPr>
            <a:lvl7pPr marL="2971800" indent="-228600" defTabSz="457200" eaLnBrk="0" fontAlgn="base" hangingPunct="0">
              <a:spcBef>
                <a:spcPct val="0"/>
              </a:spcBef>
              <a:spcAft>
                <a:spcPct val="0"/>
              </a:spcAft>
              <a:defRPr sz="2400">
                <a:solidFill>
                  <a:schemeClr val="tx1"/>
                </a:solidFill>
                <a:latin typeface="Arial" charset="0"/>
                <a:ea typeface="Geneva" charset="-128"/>
              </a:defRPr>
            </a:lvl7pPr>
            <a:lvl8pPr marL="3429000" indent="-228600" defTabSz="457200" eaLnBrk="0" fontAlgn="base" hangingPunct="0">
              <a:spcBef>
                <a:spcPct val="0"/>
              </a:spcBef>
              <a:spcAft>
                <a:spcPct val="0"/>
              </a:spcAft>
              <a:defRPr sz="2400">
                <a:solidFill>
                  <a:schemeClr val="tx1"/>
                </a:solidFill>
                <a:latin typeface="Arial" charset="0"/>
                <a:ea typeface="Geneva" charset="-128"/>
              </a:defRPr>
            </a:lvl8pPr>
            <a:lvl9pPr marL="3886200" indent="-228600" defTabSz="457200" eaLnBrk="0" fontAlgn="base" hangingPunct="0">
              <a:spcBef>
                <a:spcPct val="0"/>
              </a:spcBef>
              <a:spcAft>
                <a:spcPct val="0"/>
              </a:spcAft>
              <a:defRPr sz="2400">
                <a:solidFill>
                  <a:schemeClr val="tx1"/>
                </a:solidFill>
                <a:latin typeface="Arial" charset="0"/>
                <a:ea typeface="Geneva" charset="-128"/>
              </a:defRPr>
            </a:lvl9pPr>
          </a:lstStyle>
          <a:p>
            <a:pPr eaLnBrk="1" hangingPunct="1"/>
            <a:endParaRPr lang="sv-SE" altLang="sv-SE" sz="1800">
              <a:latin typeface="Times New Roman" pitchFamily="18" charset="0"/>
            </a:endParaRPr>
          </a:p>
        </p:txBody>
      </p:sp>
      <p:sp>
        <p:nvSpPr>
          <p:cNvPr id="2" name="Rubrik 1"/>
          <p:cNvSpPr>
            <a:spLocks noGrp="1"/>
          </p:cNvSpPr>
          <p:nvPr>
            <p:ph type="title"/>
          </p:nvPr>
        </p:nvSpPr>
        <p:spPr>
          <a:xfrm>
            <a:off x="1936800" y="226483"/>
            <a:ext cx="6416675" cy="590550"/>
          </a:xfrm>
        </p:spPr>
        <p:txBody>
          <a:bodyPr/>
          <a:lstStyle>
            <a:lvl1pPr>
              <a:defRPr sz="3200">
                <a:solidFill>
                  <a:schemeClr val="bg1"/>
                </a:solidFill>
              </a:defRPr>
            </a:lvl1pPr>
          </a:lstStyle>
          <a:p>
            <a:r>
              <a:rPr lang="sv-SE" smtClean="0"/>
              <a:t>Klicka här för att ändra format</a:t>
            </a:r>
            <a:endParaRPr lang="sv-SE" dirty="0"/>
          </a:p>
        </p:txBody>
      </p:sp>
      <p:sp>
        <p:nvSpPr>
          <p:cNvPr id="10" name="Platshållare för text 9"/>
          <p:cNvSpPr>
            <a:spLocks noGrp="1"/>
          </p:cNvSpPr>
          <p:nvPr>
            <p:ph type="body" sz="quarter" idx="12"/>
          </p:nvPr>
        </p:nvSpPr>
        <p:spPr>
          <a:xfrm>
            <a:off x="933449" y="1811338"/>
            <a:ext cx="7281863" cy="3895724"/>
          </a:xfrm>
        </p:spPr>
        <p:txBody>
          <a:bodyPr/>
          <a:lstStyle>
            <a:lvl1pPr marL="0" indent="0">
              <a:buNone/>
              <a:defRPr sz="2800"/>
            </a:lvl1pPr>
            <a:lvl2pPr>
              <a:defRPr sz="2800"/>
            </a:lvl2pPr>
            <a:lvl3pPr>
              <a:defRPr sz="2800"/>
            </a:lvl3pPr>
          </a:lstStyle>
          <a:p>
            <a:pPr lvl="0"/>
            <a:r>
              <a:rPr lang="sv-SE" smtClean="0"/>
              <a:t>Klicka här för att ändra format på bakgrundstexten</a:t>
            </a:r>
          </a:p>
          <a:p>
            <a:pPr lvl="1"/>
            <a:r>
              <a:rPr lang="sv-SE" smtClean="0"/>
              <a:t>Nivå två</a:t>
            </a:r>
          </a:p>
          <a:p>
            <a:pPr lvl="2"/>
            <a:r>
              <a:rPr lang="sv-SE" smtClean="0"/>
              <a:t>Nivå tre</a:t>
            </a:r>
          </a:p>
        </p:txBody>
      </p:sp>
      <p:sp>
        <p:nvSpPr>
          <p:cNvPr id="6" name="Platshållare för datum 3"/>
          <p:cNvSpPr>
            <a:spLocks noGrp="1"/>
          </p:cNvSpPr>
          <p:nvPr>
            <p:ph type="dt" sz="half" idx="13"/>
          </p:nvPr>
        </p:nvSpPr>
        <p:spPr/>
        <p:txBody>
          <a:bodyPr/>
          <a:lstStyle>
            <a:lvl1pPr>
              <a:defRPr/>
            </a:lvl1pPr>
          </a:lstStyle>
          <a:p>
            <a:pPr>
              <a:defRPr/>
            </a:pPr>
            <a:fld id="{81EF8B4B-67CB-4B29-8E6C-DFDAE1044A08}" type="datetime1">
              <a:rPr lang="sv-SE"/>
              <a:pPr>
                <a:defRPr/>
              </a:pPr>
              <a:t>2014-03-27</a:t>
            </a:fld>
            <a:endParaRPr lang="sv-SE"/>
          </a:p>
        </p:txBody>
      </p:sp>
      <p:sp>
        <p:nvSpPr>
          <p:cNvPr id="7" name="Platshållare för bildnummer 5"/>
          <p:cNvSpPr>
            <a:spLocks noGrp="1"/>
          </p:cNvSpPr>
          <p:nvPr>
            <p:ph type="sldNum" sz="quarter" idx="14"/>
          </p:nvPr>
        </p:nvSpPr>
        <p:spPr/>
        <p:txBody>
          <a:bodyPr/>
          <a:lstStyle>
            <a:lvl1pPr>
              <a:defRPr/>
            </a:lvl1pPr>
          </a:lstStyle>
          <a:p>
            <a:pPr>
              <a:defRPr/>
            </a:pPr>
            <a:fld id="{5A0EB93E-67A1-4858-AFAE-F0EFEC8E12FE}" type="slidenum">
              <a:rPr lang="sv-SE"/>
              <a:pPr>
                <a:defRPr/>
              </a:pPr>
              <a:t>‹#›</a:t>
            </a:fld>
            <a:endParaRPr lang="sv-SE"/>
          </a:p>
        </p:txBody>
      </p:sp>
    </p:spTree>
    <p:extLst>
      <p:ext uri="{BB962C8B-B14F-4D97-AF65-F5344CB8AC3E}">
        <p14:creationId xmlns:p14="http://schemas.microsoft.com/office/powerpoint/2010/main" val="2512518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933450" y="1585913"/>
            <a:ext cx="7277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1027" name="Platshållare för text 2"/>
          <p:cNvSpPr>
            <a:spLocks noGrp="1"/>
          </p:cNvSpPr>
          <p:nvPr>
            <p:ph type="body" idx="1"/>
          </p:nvPr>
        </p:nvSpPr>
        <p:spPr bwMode="auto">
          <a:xfrm>
            <a:off x="933450" y="2760663"/>
            <a:ext cx="7277100"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4" name="Platshållare för datum 3"/>
          <p:cNvSpPr>
            <a:spLocks noGrp="1"/>
          </p:cNvSpPr>
          <p:nvPr>
            <p:ph type="dt" sz="half" idx="2"/>
          </p:nvPr>
        </p:nvSpPr>
        <p:spPr>
          <a:xfrm>
            <a:off x="3286125"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Arial" charset="0"/>
                <a:cs typeface="Arial" charset="0"/>
              </a:defRPr>
            </a:lvl1pPr>
          </a:lstStyle>
          <a:p>
            <a:pPr>
              <a:defRPr/>
            </a:pPr>
            <a:fld id="{08B10C52-B513-463A-A4C7-9D0C64058D02}" type="datetime1">
              <a:rPr lang="sv-SE"/>
              <a:pPr>
                <a:defRPr/>
              </a:pPr>
              <a:t>2014-03-27</a:t>
            </a:fld>
            <a:endParaRPr lang="sv-SE"/>
          </a:p>
        </p:txBody>
      </p:sp>
      <p:sp>
        <p:nvSpPr>
          <p:cNvPr id="6" name="Platshållare för bildnummer 5"/>
          <p:cNvSpPr>
            <a:spLocks noGrp="1"/>
          </p:cNvSpPr>
          <p:nvPr>
            <p:ph type="sldNum" sz="quarter" idx="4"/>
          </p:nvPr>
        </p:nvSpPr>
        <p:spPr>
          <a:xfrm>
            <a:off x="933450" y="6365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Arial" charset="0"/>
                <a:cs typeface="Arial" charset="0"/>
              </a:defRPr>
            </a:lvl1pPr>
          </a:lstStyle>
          <a:p>
            <a:pPr>
              <a:defRPr/>
            </a:pPr>
            <a:fld id="{3D62E3D2-FFC9-4F34-9B81-41ABE1D84F0D}" type="slidenum">
              <a:rPr lang="sv-SE"/>
              <a:pPr>
                <a:defRPr/>
              </a:pPr>
              <a:t>‹#›</a:t>
            </a:fld>
            <a:endParaRPr lang="sv-SE"/>
          </a:p>
        </p:txBody>
      </p:sp>
      <p:sp>
        <p:nvSpPr>
          <p:cNvPr id="1030" name="Rectangle 7"/>
          <p:cNvSpPr>
            <a:spLocks noChangeArrowheads="1"/>
          </p:cNvSpPr>
          <p:nvPr/>
        </p:nvSpPr>
        <p:spPr bwMode="auto">
          <a:xfrm>
            <a:off x="0" y="0"/>
            <a:ext cx="9147175" cy="1008063"/>
          </a:xfrm>
          <a:prstGeom prst="rect">
            <a:avLst/>
          </a:prstGeom>
          <a:solidFill>
            <a:srgbClr val="5931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Geneva" charset="-128"/>
              </a:defRPr>
            </a:lvl1pPr>
            <a:lvl2pPr marL="742950" indent="-285750" eaLnBrk="0" hangingPunct="0">
              <a:defRPr sz="2400">
                <a:solidFill>
                  <a:schemeClr val="tx1"/>
                </a:solidFill>
                <a:latin typeface="Arial" charset="0"/>
                <a:ea typeface="Geneva" charset="-128"/>
              </a:defRPr>
            </a:lvl2pPr>
            <a:lvl3pPr marL="1143000" indent="-228600" eaLnBrk="0" hangingPunct="0">
              <a:defRPr sz="2400">
                <a:solidFill>
                  <a:schemeClr val="tx1"/>
                </a:solidFill>
                <a:latin typeface="Arial" charset="0"/>
                <a:ea typeface="Geneva" charset="-128"/>
              </a:defRPr>
            </a:lvl3pPr>
            <a:lvl4pPr marL="1600200" indent="-228600" eaLnBrk="0" hangingPunct="0">
              <a:defRPr sz="2400">
                <a:solidFill>
                  <a:schemeClr val="tx1"/>
                </a:solidFill>
                <a:latin typeface="Arial" charset="0"/>
                <a:ea typeface="Geneva" charset="-128"/>
              </a:defRPr>
            </a:lvl4pPr>
            <a:lvl5pPr marL="2057400" indent="-228600" eaLnBrk="0" hangingPunct="0">
              <a:defRPr sz="2400">
                <a:solidFill>
                  <a:schemeClr val="tx1"/>
                </a:solidFill>
                <a:latin typeface="Arial" charset="0"/>
                <a:ea typeface="Geneva" charset="-128"/>
              </a:defRPr>
            </a:lvl5pPr>
            <a:lvl6pPr marL="2514600" indent="-228600" defTabSz="457200" eaLnBrk="0" fontAlgn="base" hangingPunct="0">
              <a:spcBef>
                <a:spcPct val="0"/>
              </a:spcBef>
              <a:spcAft>
                <a:spcPct val="0"/>
              </a:spcAft>
              <a:defRPr sz="2400">
                <a:solidFill>
                  <a:schemeClr val="tx1"/>
                </a:solidFill>
                <a:latin typeface="Arial" charset="0"/>
                <a:ea typeface="Geneva" charset="-128"/>
              </a:defRPr>
            </a:lvl6pPr>
            <a:lvl7pPr marL="2971800" indent="-228600" defTabSz="457200" eaLnBrk="0" fontAlgn="base" hangingPunct="0">
              <a:spcBef>
                <a:spcPct val="0"/>
              </a:spcBef>
              <a:spcAft>
                <a:spcPct val="0"/>
              </a:spcAft>
              <a:defRPr sz="2400">
                <a:solidFill>
                  <a:schemeClr val="tx1"/>
                </a:solidFill>
                <a:latin typeface="Arial" charset="0"/>
                <a:ea typeface="Geneva" charset="-128"/>
              </a:defRPr>
            </a:lvl7pPr>
            <a:lvl8pPr marL="3429000" indent="-228600" defTabSz="457200" eaLnBrk="0" fontAlgn="base" hangingPunct="0">
              <a:spcBef>
                <a:spcPct val="0"/>
              </a:spcBef>
              <a:spcAft>
                <a:spcPct val="0"/>
              </a:spcAft>
              <a:defRPr sz="2400">
                <a:solidFill>
                  <a:schemeClr val="tx1"/>
                </a:solidFill>
                <a:latin typeface="Arial" charset="0"/>
                <a:ea typeface="Geneva" charset="-128"/>
              </a:defRPr>
            </a:lvl8pPr>
            <a:lvl9pPr marL="3886200" indent="-228600" defTabSz="457200" eaLnBrk="0" fontAlgn="base" hangingPunct="0">
              <a:spcBef>
                <a:spcPct val="0"/>
              </a:spcBef>
              <a:spcAft>
                <a:spcPct val="0"/>
              </a:spcAft>
              <a:defRPr sz="2400">
                <a:solidFill>
                  <a:schemeClr val="tx1"/>
                </a:solidFill>
                <a:latin typeface="Arial" charset="0"/>
                <a:ea typeface="Geneva" charset="-128"/>
              </a:defRPr>
            </a:lvl9pPr>
          </a:lstStyle>
          <a:p>
            <a:pPr eaLnBrk="1" hangingPunct="1"/>
            <a:endParaRPr lang="sv-SE" altLang="sv-SE" sz="1800">
              <a:latin typeface="Times New Roman" pitchFamily="18" charset="0"/>
            </a:endParaRPr>
          </a:p>
        </p:txBody>
      </p:sp>
      <p:sp>
        <p:nvSpPr>
          <p:cNvPr id="1031" name="Rectangle 4"/>
          <p:cNvSpPr>
            <a:spLocks noChangeArrowheads="1"/>
          </p:cNvSpPr>
          <p:nvPr/>
        </p:nvSpPr>
        <p:spPr bwMode="auto">
          <a:xfrm>
            <a:off x="0" y="1108075"/>
            <a:ext cx="9151938" cy="122238"/>
          </a:xfrm>
          <a:prstGeom prst="rect">
            <a:avLst/>
          </a:prstGeom>
          <a:solidFill>
            <a:srgbClr val="5931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Geneva" charset="-128"/>
              </a:defRPr>
            </a:lvl1pPr>
            <a:lvl2pPr marL="742950" indent="-285750" eaLnBrk="0" hangingPunct="0">
              <a:defRPr sz="2400">
                <a:solidFill>
                  <a:schemeClr val="tx1"/>
                </a:solidFill>
                <a:latin typeface="Arial" charset="0"/>
                <a:ea typeface="Geneva" charset="-128"/>
              </a:defRPr>
            </a:lvl2pPr>
            <a:lvl3pPr marL="1143000" indent="-228600" eaLnBrk="0" hangingPunct="0">
              <a:defRPr sz="2400">
                <a:solidFill>
                  <a:schemeClr val="tx1"/>
                </a:solidFill>
                <a:latin typeface="Arial" charset="0"/>
                <a:ea typeface="Geneva" charset="-128"/>
              </a:defRPr>
            </a:lvl3pPr>
            <a:lvl4pPr marL="1600200" indent="-228600" eaLnBrk="0" hangingPunct="0">
              <a:defRPr sz="2400">
                <a:solidFill>
                  <a:schemeClr val="tx1"/>
                </a:solidFill>
                <a:latin typeface="Arial" charset="0"/>
                <a:ea typeface="Geneva" charset="-128"/>
              </a:defRPr>
            </a:lvl4pPr>
            <a:lvl5pPr marL="2057400" indent="-228600" eaLnBrk="0" hangingPunct="0">
              <a:defRPr sz="2400">
                <a:solidFill>
                  <a:schemeClr val="tx1"/>
                </a:solidFill>
                <a:latin typeface="Arial" charset="0"/>
                <a:ea typeface="Geneva" charset="-128"/>
              </a:defRPr>
            </a:lvl5pPr>
            <a:lvl6pPr marL="2514600" indent="-228600" defTabSz="457200" eaLnBrk="0" fontAlgn="base" hangingPunct="0">
              <a:spcBef>
                <a:spcPct val="0"/>
              </a:spcBef>
              <a:spcAft>
                <a:spcPct val="0"/>
              </a:spcAft>
              <a:defRPr sz="2400">
                <a:solidFill>
                  <a:schemeClr val="tx1"/>
                </a:solidFill>
                <a:latin typeface="Arial" charset="0"/>
                <a:ea typeface="Geneva" charset="-128"/>
              </a:defRPr>
            </a:lvl6pPr>
            <a:lvl7pPr marL="2971800" indent="-228600" defTabSz="457200" eaLnBrk="0" fontAlgn="base" hangingPunct="0">
              <a:spcBef>
                <a:spcPct val="0"/>
              </a:spcBef>
              <a:spcAft>
                <a:spcPct val="0"/>
              </a:spcAft>
              <a:defRPr sz="2400">
                <a:solidFill>
                  <a:schemeClr val="tx1"/>
                </a:solidFill>
                <a:latin typeface="Arial" charset="0"/>
                <a:ea typeface="Geneva" charset="-128"/>
              </a:defRPr>
            </a:lvl7pPr>
            <a:lvl8pPr marL="3429000" indent="-228600" defTabSz="457200" eaLnBrk="0" fontAlgn="base" hangingPunct="0">
              <a:spcBef>
                <a:spcPct val="0"/>
              </a:spcBef>
              <a:spcAft>
                <a:spcPct val="0"/>
              </a:spcAft>
              <a:defRPr sz="2400">
                <a:solidFill>
                  <a:schemeClr val="tx1"/>
                </a:solidFill>
                <a:latin typeface="Arial" charset="0"/>
                <a:ea typeface="Geneva" charset="-128"/>
              </a:defRPr>
            </a:lvl8pPr>
            <a:lvl9pPr marL="3886200" indent="-228600" defTabSz="457200" eaLnBrk="0" fontAlgn="base" hangingPunct="0">
              <a:spcBef>
                <a:spcPct val="0"/>
              </a:spcBef>
              <a:spcAft>
                <a:spcPct val="0"/>
              </a:spcAft>
              <a:defRPr sz="2400">
                <a:solidFill>
                  <a:schemeClr val="tx1"/>
                </a:solidFill>
                <a:latin typeface="Arial" charset="0"/>
                <a:ea typeface="Geneva" charset="-128"/>
              </a:defRPr>
            </a:lvl9pPr>
          </a:lstStyle>
          <a:p>
            <a:pPr eaLnBrk="1" hangingPunct="1"/>
            <a:endParaRPr lang="sv-SE" altLang="sv-SE" sz="1800"/>
          </a:p>
        </p:txBody>
      </p:sp>
      <p:pic>
        <p:nvPicPr>
          <p:cNvPr id="1032" name="Bildobjekt 9" descr="Skolverket_loggo.jpg"/>
          <p:cNvPicPr>
            <a:picLocks noChangeAspect="1"/>
          </p:cNvPicPr>
          <p:nvPr/>
        </p:nvPicPr>
        <p:blipFill>
          <a:blip r:embed="rId9">
            <a:extLst>
              <a:ext uri="{28A0092B-C50C-407E-A947-70E740481C1C}">
                <a14:useLocalDpi xmlns:a14="http://schemas.microsoft.com/office/drawing/2010/main" val="0"/>
              </a:ext>
            </a:extLst>
          </a:blip>
          <a:srcRect l="5756" t="19556" r="5756" b="19556"/>
          <a:stretch>
            <a:fillRect/>
          </a:stretch>
        </p:blipFill>
        <p:spPr bwMode="auto">
          <a:xfrm>
            <a:off x="7113588" y="6300788"/>
            <a:ext cx="16779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Lst>
  <p:timing>
    <p:tnLst>
      <p:par>
        <p:cTn id="1" dur="indefinite" restart="never" nodeType="tmRoot"/>
      </p:par>
    </p:tnLst>
  </p:timing>
  <p:txStyles>
    <p:titleStyle>
      <a:lvl1pPr algn="l" defTabSz="457200" rtl="0" eaLnBrk="1" fontAlgn="base" hangingPunct="1">
        <a:spcBef>
          <a:spcPct val="0"/>
        </a:spcBef>
        <a:spcAft>
          <a:spcPct val="0"/>
        </a:spcAft>
        <a:defRPr sz="3200" b="1" kern="1200">
          <a:solidFill>
            <a:schemeClr val="tx1"/>
          </a:solidFill>
          <a:latin typeface="Arial"/>
          <a:ea typeface="Geneva" charset="-128"/>
          <a:cs typeface="Arial"/>
        </a:defRPr>
      </a:lvl1pPr>
      <a:lvl2pPr algn="l" defTabSz="457200" rtl="0" eaLnBrk="1" fontAlgn="base" hangingPunct="1">
        <a:spcBef>
          <a:spcPct val="0"/>
        </a:spcBef>
        <a:spcAft>
          <a:spcPct val="0"/>
        </a:spcAft>
        <a:defRPr sz="3200" b="1">
          <a:solidFill>
            <a:schemeClr val="tx1"/>
          </a:solidFill>
          <a:latin typeface="Arial" charset="0"/>
          <a:ea typeface="Geneva" charset="-128"/>
          <a:cs typeface="Arial" charset="0"/>
        </a:defRPr>
      </a:lvl2pPr>
      <a:lvl3pPr algn="l" defTabSz="457200" rtl="0" eaLnBrk="1" fontAlgn="base" hangingPunct="1">
        <a:spcBef>
          <a:spcPct val="0"/>
        </a:spcBef>
        <a:spcAft>
          <a:spcPct val="0"/>
        </a:spcAft>
        <a:defRPr sz="3200" b="1">
          <a:solidFill>
            <a:schemeClr val="tx1"/>
          </a:solidFill>
          <a:latin typeface="Arial" charset="0"/>
          <a:ea typeface="Geneva" charset="-128"/>
          <a:cs typeface="Arial" charset="0"/>
        </a:defRPr>
      </a:lvl3pPr>
      <a:lvl4pPr algn="l" defTabSz="457200" rtl="0" eaLnBrk="1" fontAlgn="base" hangingPunct="1">
        <a:spcBef>
          <a:spcPct val="0"/>
        </a:spcBef>
        <a:spcAft>
          <a:spcPct val="0"/>
        </a:spcAft>
        <a:defRPr sz="3200" b="1">
          <a:solidFill>
            <a:schemeClr val="tx1"/>
          </a:solidFill>
          <a:latin typeface="Arial" charset="0"/>
          <a:ea typeface="Geneva" charset="-128"/>
          <a:cs typeface="Arial" charset="0"/>
        </a:defRPr>
      </a:lvl4pPr>
      <a:lvl5pPr algn="l" defTabSz="457200" rtl="0" eaLnBrk="1" fontAlgn="base" hangingPunct="1">
        <a:spcBef>
          <a:spcPct val="0"/>
        </a:spcBef>
        <a:spcAft>
          <a:spcPct val="0"/>
        </a:spcAft>
        <a:defRPr sz="3200" b="1">
          <a:solidFill>
            <a:schemeClr val="tx1"/>
          </a:solidFill>
          <a:latin typeface="Arial" charset="0"/>
          <a:ea typeface="Geneva" charset="-128"/>
          <a:cs typeface="Arial" charset="0"/>
        </a:defRPr>
      </a:lvl5pPr>
      <a:lvl6pPr marL="457200" algn="l" defTabSz="457200" rtl="0" eaLnBrk="1" fontAlgn="base" hangingPunct="1">
        <a:spcBef>
          <a:spcPct val="0"/>
        </a:spcBef>
        <a:spcAft>
          <a:spcPct val="0"/>
        </a:spcAft>
        <a:defRPr sz="3200" b="1">
          <a:solidFill>
            <a:schemeClr val="tx1"/>
          </a:solidFill>
          <a:latin typeface="Arial" charset="0"/>
          <a:ea typeface="Geneva" charset="-128"/>
        </a:defRPr>
      </a:lvl6pPr>
      <a:lvl7pPr marL="914400" algn="l" defTabSz="457200" rtl="0" eaLnBrk="1" fontAlgn="base" hangingPunct="1">
        <a:spcBef>
          <a:spcPct val="0"/>
        </a:spcBef>
        <a:spcAft>
          <a:spcPct val="0"/>
        </a:spcAft>
        <a:defRPr sz="3200" b="1">
          <a:solidFill>
            <a:schemeClr val="tx1"/>
          </a:solidFill>
          <a:latin typeface="Arial" charset="0"/>
          <a:ea typeface="Geneva" charset="-128"/>
        </a:defRPr>
      </a:lvl7pPr>
      <a:lvl8pPr marL="1371600" algn="l" defTabSz="457200" rtl="0" eaLnBrk="1" fontAlgn="base" hangingPunct="1">
        <a:spcBef>
          <a:spcPct val="0"/>
        </a:spcBef>
        <a:spcAft>
          <a:spcPct val="0"/>
        </a:spcAft>
        <a:defRPr sz="3200" b="1">
          <a:solidFill>
            <a:schemeClr val="tx1"/>
          </a:solidFill>
          <a:latin typeface="Arial" charset="0"/>
          <a:ea typeface="Geneva" charset="-128"/>
        </a:defRPr>
      </a:lvl8pPr>
      <a:lvl9pPr marL="1828800" algn="l" defTabSz="457200" rtl="0" eaLnBrk="1" fontAlgn="base" hangingPunct="1">
        <a:spcBef>
          <a:spcPct val="0"/>
        </a:spcBef>
        <a:spcAft>
          <a:spcPct val="0"/>
        </a:spcAft>
        <a:defRPr sz="3200" b="1">
          <a:solidFill>
            <a:schemeClr val="tx1"/>
          </a:solidFill>
          <a:latin typeface="Arial" charset="0"/>
          <a:ea typeface="Geneva" charset="-128"/>
        </a:defRPr>
      </a:lvl9pPr>
    </p:titleStyle>
    <p:bodyStyle>
      <a:lvl1pPr marL="287338" indent="-287338" algn="l" defTabSz="457200" rtl="0" eaLnBrk="1" fontAlgn="base" hangingPunct="1">
        <a:spcBef>
          <a:spcPct val="20000"/>
        </a:spcBef>
        <a:spcAft>
          <a:spcPct val="0"/>
        </a:spcAft>
        <a:buFont typeface="Arial" charset="0"/>
        <a:buChar char="•"/>
        <a:defRPr sz="2400" kern="1200">
          <a:solidFill>
            <a:schemeClr val="tx1"/>
          </a:solidFill>
          <a:latin typeface="Arial"/>
          <a:ea typeface="Geneva" charset="-128"/>
          <a:cs typeface="Arial"/>
        </a:defRPr>
      </a:lvl1pPr>
      <a:lvl2pPr marL="287338" indent="-287338" algn="l" defTabSz="457200" rtl="0" eaLnBrk="1" fontAlgn="base" hangingPunct="1">
        <a:spcBef>
          <a:spcPct val="20000"/>
        </a:spcBef>
        <a:spcAft>
          <a:spcPct val="0"/>
        </a:spcAft>
        <a:buFont typeface="Arial" charset="0"/>
        <a:buChar char="•"/>
        <a:defRPr sz="2400" kern="1200">
          <a:solidFill>
            <a:schemeClr val="tx1"/>
          </a:solidFill>
          <a:latin typeface="Arial"/>
          <a:ea typeface="Geneva" charset="-128"/>
          <a:cs typeface="Arial"/>
        </a:defRPr>
      </a:lvl2pPr>
      <a:lvl3pPr marL="574675" indent="-287338" algn="l" defTabSz="457200" rtl="0" eaLnBrk="1" fontAlgn="base" hangingPunct="1">
        <a:spcBef>
          <a:spcPct val="20000"/>
        </a:spcBef>
        <a:spcAft>
          <a:spcPct val="0"/>
        </a:spcAft>
        <a:buFont typeface="Arial" charset="0"/>
        <a:buChar char="•"/>
        <a:defRPr sz="2400" kern="1200">
          <a:solidFill>
            <a:schemeClr val="tx1"/>
          </a:solidFill>
          <a:latin typeface="Arial"/>
          <a:ea typeface="Geneva" charset="-128"/>
          <a:cs typeface="Arial"/>
        </a:defRPr>
      </a:lvl3pPr>
      <a:lvl4pPr marL="574675" indent="-287338" algn="l" defTabSz="457200" rtl="0" eaLnBrk="1" fontAlgn="base" hangingPunct="1">
        <a:spcBef>
          <a:spcPct val="20000"/>
        </a:spcBef>
        <a:spcAft>
          <a:spcPct val="0"/>
        </a:spcAft>
        <a:buFont typeface="Arial" charset="0"/>
        <a:buChar char="–"/>
        <a:defRPr sz="2400" kern="1200">
          <a:solidFill>
            <a:schemeClr val="tx1"/>
          </a:solidFill>
          <a:latin typeface="Arial"/>
          <a:ea typeface="Geneva" charset="-128"/>
          <a:cs typeface="Arial"/>
        </a:defRPr>
      </a:lvl4pPr>
      <a:lvl5pPr marL="574675" indent="-287338" algn="l" defTabSz="457200" rtl="0" eaLnBrk="1" fontAlgn="base" hangingPunct="1">
        <a:spcBef>
          <a:spcPct val="20000"/>
        </a:spcBef>
        <a:spcAft>
          <a:spcPct val="0"/>
        </a:spcAft>
        <a:buFont typeface="Arial" charset="0"/>
        <a:buChar char="»"/>
        <a:defRPr sz="2400" kern="1200">
          <a:solidFill>
            <a:schemeClr val="tx1"/>
          </a:solidFill>
          <a:latin typeface="Arial"/>
          <a:ea typeface="Geneva"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ubrik 4"/>
          <p:cNvSpPr>
            <a:spLocks noGrp="1"/>
          </p:cNvSpPr>
          <p:nvPr>
            <p:ph type="title"/>
          </p:nvPr>
        </p:nvSpPr>
        <p:spPr>
          <a:xfrm>
            <a:off x="933450" y="1811338"/>
            <a:ext cx="7277100" cy="3895725"/>
          </a:xfrm>
        </p:spPr>
        <p:txBody>
          <a:bodyPr/>
          <a:lstStyle/>
          <a:p>
            <a:pPr algn="ctr"/>
            <a:r>
              <a:rPr lang="sv-SE" altLang="sv-SE" dirty="0" smtClean="0">
                <a:latin typeface="Arial" charset="0"/>
                <a:cs typeface="Arial" charset="0"/>
              </a:rPr>
              <a:t/>
            </a:r>
            <a:br>
              <a:rPr lang="sv-SE" altLang="sv-SE" dirty="0" smtClean="0">
                <a:latin typeface="Arial" charset="0"/>
                <a:cs typeface="Arial" charset="0"/>
              </a:rPr>
            </a:br>
            <a:r>
              <a:rPr lang="sv-SE" altLang="sv-SE" dirty="0" smtClean="0">
                <a:latin typeface="Arial" charset="0"/>
                <a:cs typeface="Arial" charset="0"/>
              </a:rPr>
              <a:t>Språkdagen i Malmö</a:t>
            </a:r>
            <a:br>
              <a:rPr lang="sv-SE" altLang="sv-SE" dirty="0" smtClean="0">
                <a:latin typeface="Arial" charset="0"/>
                <a:cs typeface="Arial" charset="0"/>
              </a:rPr>
            </a:br>
            <a:r>
              <a:rPr lang="sv-SE" altLang="sv-SE" dirty="0" smtClean="0">
                <a:latin typeface="Arial" charset="0"/>
                <a:cs typeface="Arial" charset="0"/>
              </a:rPr>
              <a:t>2014-03-29</a:t>
            </a:r>
            <a:br>
              <a:rPr lang="sv-SE" altLang="sv-SE" dirty="0" smtClean="0">
                <a:latin typeface="Arial" charset="0"/>
                <a:cs typeface="Arial" charset="0"/>
              </a:rPr>
            </a:br>
            <a:r>
              <a:rPr lang="sv-SE" altLang="sv-SE" dirty="0">
                <a:latin typeface="Arial" charset="0"/>
                <a:cs typeface="Arial" charset="0"/>
              </a:rPr>
              <a:t/>
            </a:r>
            <a:br>
              <a:rPr lang="sv-SE" altLang="sv-SE" dirty="0">
                <a:latin typeface="Arial" charset="0"/>
                <a:cs typeface="Arial" charset="0"/>
              </a:rPr>
            </a:br>
            <a:r>
              <a:rPr lang="sv-SE" altLang="sv-SE" dirty="0" smtClean="0">
                <a:latin typeface="Arial" charset="0"/>
                <a:cs typeface="Arial" charset="0"/>
              </a:rPr>
              <a:t>Värdeorden i språkämnena</a:t>
            </a:r>
            <a:br>
              <a:rPr lang="sv-SE" altLang="sv-SE" dirty="0" smtClean="0">
                <a:latin typeface="Arial" charset="0"/>
                <a:cs typeface="Arial" charset="0"/>
              </a:rPr>
            </a:br>
            <a:r>
              <a:rPr lang="sv-SE" altLang="sv-SE" dirty="0">
                <a:latin typeface="Arial" charset="0"/>
                <a:cs typeface="Arial" charset="0"/>
              </a:rPr>
              <a:t/>
            </a:r>
            <a:br>
              <a:rPr lang="sv-SE" altLang="sv-SE" dirty="0">
                <a:latin typeface="Arial" charset="0"/>
                <a:cs typeface="Arial" charset="0"/>
              </a:rPr>
            </a:br>
            <a:r>
              <a:rPr lang="sv-SE" altLang="sv-SE" dirty="0" smtClean="0">
                <a:latin typeface="Arial" charset="0"/>
                <a:cs typeface="Arial" charset="0"/>
              </a:rPr>
              <a:t/>
            </a:r>
            <a:br>
              <a:rPr lang="sv-SE" altLang="sv-SE" dirty="0" smtClean="0">
                <a:latin typeface="Arial" charset="0"/>
                <a:cs typeface="Arial" charset="0"/>
              </a:rPr>
            </a:br>
            <a:r>
              <a:rPr lang="sv-SE" altLang="sv-SE" dirty="0">
                <a:latin typeface="Arial" charset="0"/>
                <a:cs typeface="Arial" charset="0"/>
              </a:rPr>
              <a:t/>
            </a:r>
            <a:br>
              <a:rPr lang="sv-SE" altLang="sv-SE" dirty="0">
                <a:latin typeface="Arial" charset="0"/>
                <a:cs typeface="Arial" charset="0"/>
              </a:rPr>
            </a:br>
            <a:r>
              <a:rPr lang="sv-SE" altLang="sv-SE" dirty="0" smtClean="0">
                <a:latin typeface="Arial" charset="0"/>
                <a:cs typeface="Arial" charset="0"/>
              </a:rPr>
              <a:t/>
            </a:r>
            <a:br>
              <a:rPr lang="sv-SE" altLang="sv-SE" dirty="0" smtClean="0">
                <a:latin typeface="Arial" charset="0"/>
                <a:cs typeface="Arial" charset="0"/>
              </a:rPr>
            </a:br>
            <a:r>
              <a:rPr lang="sv-SE" altLang="sv-SE" dirty="0" smtClean="0">
                <a:latin typeface="Arial" charset="0"/>
                <a:cs typeface="Arial" charset="0"/>
              </a:rPr>
              <a:t>									</a:t>
            </a:r>
            <a:r>
              <a:rPr lang="sv-SE" altLang="sv-SE" sz="1600" dirty="0" smtClean="0">
                <a:latin typeface="Arial" charset="0"/>
                <a:cs typeface="Arial" charset="0"/>
              </a:rPr>
              <a:t>Gunnar Stenberg</a:t>
            </a:r>
            <a:r>
              <a:rPr lang="sv-SE" altLang="sv-SE" dirty="0" smtClean="0">
                <a:latin typeface="Arial" charset="0"/>
                <a:cs typeface="Arial" charset="0"/>
              </a:rPr>
              <a:t/>
            </a:r>
            <a:br>
              <a:rPr lang="sv-SE" altLang="sv-SE" dirty="0" smtClean="0">
                <a:latin typeface="Arial" charset="0"/>
                <a:cs typeface="Arial" charset="0"/>
              </a:rPr>
            </a:br>
            <a:r>
              <a:rPr lang="sv-SE" altLang="sv-SE" dirty="0">
                <a:latin typeface="Arial" charset="0"/>
                <a:cs typeface="Arial" charset="0"/>
              </a:rPr>
              <a:t/>
            </a:r>
            <a:br>
              <a:rPr lang="sv-SE" altLang="sv-SE" dirty="0">
                <a:latin typeface="Arial" charset="0"/>
                <a:cs typeface="Arial" charset="0"/>
              </a:rPr>
            </a:br>
            <a:r>
              <a:rPr lang="sv-SE" altLang="sv-SE" dirty="0" smtClean="0">
                <a:latin typeface="Arial" charset="0"/>
                <a:cs typeface="Arial" charset="0"/>
              </a:rPr>
              <a:t/>
            </a:r>
            <a:br>
              <a:rPr lang="sv-SE" altLang="sv-SE" dirty="0" smtClean="0">
                <a:latin typeface="Arial" charset="0"/>
                <a:cs typeface="Arial" charset="0"/>
              </a:rPr>
            </a:br>
            <a:r>
              <a:rPr lang="sv-SE" altLang="sv-SE" dirty="0">
                <a:latin typeface="Arial" charset="0"/>
                <a:cs typeface="Arial" charset="0"/>
              </a:rPr>
              <a:t/>
            </a:r>
            <a:br>
              <a:rPr lang="sv-SE" altLang="sv-SE" dirty="0">
                <a:latin typeface="Arial" charset="0"/>
                <a:cs typeface="Arial" charset="0"/>
              </a:rPr>
            </a:br>
            <a:endParaRPr lang="sv-SE" altLang="sv-SE"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11"/>
          <p:cNvSpPr>
            <a:spLocks noGrp="1"/>
          </p:cNvSpPr>
          <p:nvPr>
            <p:ph type="title"/>
          </p:nvPr>
        </p:nvSpPr>
        <p:spPr>
          <a:xfrm>
            <a:off x="1936750" y="227013"/>
            <a:ext cx="6416675" cy="590550"/>
          </a:xfrm>
        </p:spPr>
        <p:txBody>
          <a:bodyPr/>
          <a:lstStyle/>
          <a:p>
            <a:r>
              <a:rPr lang="sv-SE" altLang="sv-SE" dirty="0" smtClean="0">
                <a:latin typeface="Arial" charset="0"/>
                <a:cs typeface="Arial" charset="0"/>
              </a:rPr>
              <a:t>Stöd i bedömningen</a:t>
            </a:r>
          </a:p>
        </p:txBody>
      </p:sp>
      <p:sp>
        <p:nvSpPr>
          <p:cNvPr id="13315" name="Platshållare för text 12"/>
          <p:cNvSpPr>
            <a:spLocks noGrp="1"/>
          </p:cNvSpPr>
          <p:nvPr>
            <p:ph type="body" sz="quarter" idx="12"/>
          </p:nvPr>
        </p:nvSpPr>
        <p:spPr/>
        <p:txBody>
          <a:bodyPr/>
          <a:lstStyle/>
          <a:p>
            <a:pPr marL="457200" indent="-457200">
              <a:buFont typeface="Arial" panose="020B0604020202020204" pitchFamily="34" charset="0"/>
              <a:buChar char="•"/>
            </a:pPr>
            <a:r>
              <a:rPr lang="sv-SE" dirty="0"/>
              <a:t>Bedömningsstöd i engelska för årskurs </a:t>
            </a:r>
            <a:r>
              <a:rPr lang="sv-SE" dirty="0" smtClean="0"/>
              <a:t>1–6</a:t>
            </a:r>
          </a:p>
          <a:p>
            <a:pPr marL="457200" indent="-457200">
              <a:buFont typeface="Arial" panose="020B0604020202020204" pitchFamily="34" charset="0"/>
              <a:buChar char="•"/>
            </a:pPr>
            <a:r>
              <a:rPr lang="sv-SE" dirty="0"/>
              <a:t>Diagnosmaterial för årskurs </a:t>
            </a:r>
            <a:r>
              <a:rPr lang="sv-SE" dirty="0" smtClean="0"/>
              <a:t>7-9</a:t>
            </a:r>
            <a:endParaRPr lang="sv-SE" altLang="sv-SE" dirty="0">
              <a:latin typeface="Arial" charset="0"/>
              <a:cs typeface="Arial" charset="0"/>
            </a:endParaRPr>
          </a:p>
          <a:p>
            <a:pPr marL="457200" indent="-457200">
              <a:buFont typeface="Arial" panose="020B0604020202020204" pitchFamily="34" charset="0"/>
              <a:buChar char="•"/>
            </a:pPr>
            <a:r>
              <a:rPr lang="sv-SE" dirty="0" smtClean="0"/>
              <a:t>Europeisk </a:t>
            </a:r>
            <a:r>
              <a:rPr lang="sv-SE" dirty="0"/>
              <a:t>språkportfolio </a:t>
            </a:r>
            <a:endParaRPr lang="sv-SE" dirty="0" smtClean="0"/>
          </a:p>
          <a:p>
            <a:pPr marL="457200" indent="-457200">
              <a:buFont typeface="Arial" panose="020B0604020202020204" pitchFamily="34" charset="0"/>
              <a:buChar char="•"/>
            </a:pPr>
            <a:r>
              <a:rPr lang="sv-SE" dirty="0"/>
              <a:t>Kommentarmaterial till </a:t>
            </a:r>
            <a:r>
              <a:rPr lang="sv-SE" dirty="0" smtClean="0"/>
              <a:t>kunskapskraven</a:t>
            </a:r>
          </a:p>
          <a:p>
            <a:pPr marL="457200" indent="-457200">
              <a:buFont typeface="Arial" panose="020B0604020202020204" pitchFamily="34" charset="0"/>
              <a:buChar char="•"/>
            </a:pPr>
            <a:r>
              <a:rPr lang="sv-SE" dirty="0" smtClean="0"/>
              <a:t>Strategier i engelska och moderna språk</a:t>
            </a:r>
          </a:p>
          <a:p>
            <a:r>
              <a:rPr lang="sv-SE" b="1" dirty="0" smtClean="0"/>
              <a:t> </a:t>
            </a:r>
            <a:endParaRPr lang="sv-SE" altLang="sv-SE" dirty="0" smtClean="0">
              <a:latin typeface="Arial" charset="0"/>
              <a:cs typeface="Arial" charset="0"/>
            </a:endParaRPr>
          </a:p>
        </p:txBody>
      </p:sp>
    </p:spTree>
    <p:extLst>
      <p:ext uri="{BB962C8B-B14F-4D97-AF65-F5344CB8AC3E}">
        <p14:creationId xmlns:p14="http://schemas.microsoft.com/office/powerpoint/2010/main" val="1322966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ubrik 7"/>
          <p:cNvSpPr>
            <a:spLocks noGrp="1"/>
          </p:cNvSpPr>
          <p:nvPr>
            <p:ph type="title"/>
          </p:nvPr>
        </p:nvSpPr>
        <p:spPr>
          <a:xfrm>
            <a:off x="1936750" y="227013"/>
            <a:ext cx="6416675" cy="590550"/>
          </a:xfrm>
        </p:spPr>
        <p:txBody>
          <a:bodyPr/>
          <a:lstStyle/>
          <a:p>
            <a:r>
              <a:rPr lang="sv-SE" altLang="sv-SE" dirty="0" smtClean="0">
                <a:latin typeface="Arial" charset="0"/>
                <a:cs typeface="Arial" charset="0"/>
              </a:rPr>
              <a:t>www.ecml.at</a:t>
            </a:r>
          </a:p>
        </p:txBody>
      </p:sp>
      <p:sp>
        <p:nvSpPr>
          <p:cNvPr id="10243" name="Platshållare för text 1"/>
          <p:cNvSpPr>
            <a:spLocks noGrp="1"/>
          </p:cNvSpPr>
          <p:nvPr>
            <p:ph type="body" sz="quarter" idx="12"/>
          </p:nvPr>
        </p:nvSpPr>
        <p:spPr>
          <a:xfrm>
            <a:off x="933450" y="1811338"/>
            <a:ext cx="7281863" cy="3895725"/>
          </a:xfrm>
        </p:spPr>
        <p:txBody>
          <a:bodyPr/>
          <a:lstStyle/>
          <a:p>
            <a:pPr marL="457200" indent="-457200">
              <a:buFont typeface="Arial" panose="020B0604020202020204" pitchFamily="34" charset="0"/>
              <a:buChar char="•"/>
            </a:pPr>
            <a:r>
              <a:rPr lang="sv-SE" dirty="0" smtClean="0"/>
              <a:t>Tidig </a:t>
            </a:r>
            <a:r>
              <a:rPr lang="sv-SE" dirty="0"/>
              <a:t>språkinlärning</a:t>
            </a:r>
          </a:p>
          <a:p>
            <a:pPr marL="457200" indent="-457200">
              <a:buFont typeface="Arial" panose="020B0604020202020204" pitchFamily="34" charset="0"/>
              <a:buChar char="•"/>
            </a:pPr>
            <a:r>
              <a:rPr lang="sv-SE" dirty="0" smtClean="0"/>
              <a:t>Språk- </a:t>
            </a:r>
            <a:r>
              <a:rPr lang="sv-SE" dirty="0"/>
              <a:t>och innehållsintegrerad inlärning</a:t>
            </a:r>
          </a:p>
          <a:p>
            <a:pPr marL="457200" indent="-457200">
              <a:buFont typeface="Arial" panose="020B0604020202020204" pitchFamily="34" charset="0"/>
              <a:buChar char="•"/>
            </a:pPr>
            <a:r>
              <a:rPr lang="sv-SE" dirty="0" smtClean="0"/>
              <a:t>Flerspråkighet </a:t>
            </a:r>
            <a:r>
              <a:rPr lang="sv-SE" dirty="0"/>
              <a:t>och minoritetsspråk</a:t>
            </a:r>
          </a:p>
          <a:p>
            <a:pPr marL="457200" indent="-457200">
              <a:buFont typeface="Arial" panose="020B0604020202020204" pitchFamily="34" charset="0"/>
              <a:buChar char="•"/>
            </a:pPr>
            <a:r>
              <a:rPr lang="sv-SE" dirty="0" smtClean="0"/>
              <a:t>Utvärdering</a:t>
            </a:r>
            <a:r>
              <a:rPr lang="sv-SE" dirty="0"/>
              <a:t>, prov och bedömning</a:t>
            </a:r>
          </a:p>
          <a:p>
            <a:pPr marL="457200" indent="-457200">
              <a:buFont typeface="Arial" panose="020B0604020202020204" pitchFamily="34" charset="0"/>
              <a:buChar char="•"/>
            </a:pPr>
            <a:r>
              <a:rPr lang="sv-SE" dirty="0" smtClean="0"/>
              <a:t>Den </a:t>
            </a:r>
            <a:r>
              <a:rPr lang="sv-SE" dirty="0"/>
              <a:t>gemensamma europeiska referensramen för språk och de olika bedömningsnivåerna</a:t>
            </a:r>
          </a:p>
          <a:p>
            <a:endParaRPr lang="sv-SE" altLang="sv-SE" dirty="0" smtClean="0">
              <a:latin typeface="Arial" charset="0"/>
              <a:cs typeface="Arial" charset="0"/>
            </a:endParaRPr>
          </a:p>
        </p:txBody>
      </p:sp>
    </p:spTree>
    <p:extLst>
      <p:ext uri="{BB962C8B-B14F-4D97-AF65-F5344CB8AC3E}">
        <p14:creationId xmlns:p14="http://schemas.microsoft.com/office/powerpoint/2010/main" val="2570322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ubrik 21"/>
          <p:cNvSpPr>
            <a:spLocks noGrp="1"/>
          </p:cNvSpPr>
          <p:nvPr>
            <p:ph type="title"/>
          </p:nvPr>
        </p:nvSpPr>
        <p:spPr>
          <a:xfrm>
            <a:off x="2298700" y="227013"/>
            <a:ext cx="6416675" cy="590550"/>
          </a:xfrm>
        </p:spPr>
        <p:txBody>
          <a:bodyPr/>
          <a:lstStyle/>
          <a:p>
            <a:r>
              <a:rPr lang="sv-SE" altLang="sv-SE" dirty="0" smtClean="0">
                <a:latin typeface="Arial" charset="0"/>
                <a:cs typeface="Arial" charset="0"/>
              </a:rPr>
              <a:t>Kinesiska</a:t>
            </a:r>
          </a:p>
        </p:txBody>
      </p:sp>
      <p:sp>
        <p:nvSpPr>
          <p:cNvPr id="14339" name="Platshållare för text 22"/>
          <p:cNvSpPr>
            <a:spLocks noGrp="1"/>
          </p:cNvSpPr>
          <p:nvPr>
            <p:ph type="body" sz="quarter" idx="12"/>
          </p:nvPr>
        </p:nvSpPr>
        <p:spPr>
          <a:xfrm>
            <a:off x="933450" y="1811338"/>
            <a:ext cx="7281863" cy="3895725"/>
          </a:xfrm>
        </p:spPr>
        <p:txBody>
          <a:bodyPr/>
          <a:lstStyle/>
          <a:p>
            <a:pPr marL="457200" indent="-457200">
              <a:buFont typeface="Arial" panose="020B0604020202020204" pitchFamily="34" charset="0"/>
              <a:buChar char="•"/>
            </a:pPr>
            <a:r>
              <a:rPr lang="sv-SE" dirty="0"/>
              <a:t>Kinesiska, mandarin eller </a:t>
            </a:r>
            <a:r>
              <a:rPr lang="sv-SE" dirty="0" smtClean="0"/>
              <a:t>rikskinesiska</a:t>
            </a:r>
          </a:p>
          <a:p>
            <a:pPr marL="457200" indent="-457200">
              <a:buFont typeface="Arial" panose="020B0604020202020204" pitchFamily="34" charset="0"/>
              <a:buChar char="•"/>
            </a:pPr>
            <a:r>
              <a:rPr lang="sv-SE" dirty="0"/>
              <a:t>Pinyin och att skriva tecken för hand</a:t>
            </a:r>
          </a:p>
          <a:p>
            <a:pPr marL="457200" indent="-457200">
              <a:buFont typeface="Arial" panose="020B0604020202020204" pitchFamily="34" charset="0"/>
              <a:buChar char="•"/>
            </a:pPr>
            <a:r>
              <a:rPr lang="sv-SE" dirty="0"/>
              <a:t>Sju nya </a:t>
            </a:r>
            <a:r>
              <a:rPr lang="sv-SE" dirty="0" smtClean="0"/>
              <a:t>steg</a:t>
            </a:r>
          </a:p>
          <a:p>
            <a:pPr marL="457200" indent="-457200">
              <a:buFont typeface="Arial" panose="020B0604020202020204" pitchFamily="34" charset="0"/>
              <a:buChar char="•"/>
            </a:pPr>
            <a:r>
              <a:rPr lang="sv-SE" dirty="0"/>
              <a:t>E</a:t>
            </a:r>
            <a:r>
              <a:rPr lang="sv-SE" dirty="0" smtClean="0"/>
              <a:t>n </a:t>
            </a:r>
            <a:r>
              <a:rPr lang="sv-SE" dirty="0"/>
              <a:t>särlösning för ett </a:t>
            </a:r>
            <a:r>
              <a:rPr lang="sv-SE" dirty="0" smtClean="0"/>
              <a:t>språk</a:t>
            </a:r>
            <a:endParaRPr lang="sv-SE" altLang="sv-SE" dirty="0" smtClean="0">
              <a:latin typeface="Arial" charset="0"/>
              <a:cs typeface="Arial" charset="0"/>
            </a:endParaRPr>
          </a:p>
        </p:txBody>
      </p:sp>
    </p:spTree>
    <p:extLst>
      <p:ext uri="{BB962C8B-B14F-4D97-AF65-F5344CB8AC3E}">
        <p14:creationId xmlns:p14="http://schemas.microsoft.com/office/powerpoint/2010/main" val="1372628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ubrik 7"/>
          <p:cNvSpPr>
            <a:spLocks noGrp="1"/>
          </p:cNvSpPr>
          <p:nvPr>
            <p:ph type="title"/>
          </p:nvPr>
        </p:nvSpPr>
        <p:spPr>
          <a:xfrm>
            <a:off x="1936750" y="227013"/>
            <a:ext cx="6416675" cy="590550"/>
          </a:xfrm>
        </p:spPr>
        <p:txBody>
          <a:bodyPr/>
          <a:lstStyle/>
          <a:p>
            <a:r>
              <a:rPr lang="sv-SE" altLang="sv-SE" dirty="0" smtClean="0">
                <a:latin typeface="Arial" charset="0"/>
                <a:cs typeface="Arial" charset="0"/>
              </a:rPr>
              <a:t>Kinesiska</a:t>
            </a:r>
          </a:p>
        </p:txBody>
      </p:sp>
      <p:graphicFrame>
        <p:nvGraphicFramePr>
          <p:cNvPr id="10245" name="Group 5"/>
          <p:cNvGraphicFramePr>
            <a:graphicFrameLocks noGrp="1"/>
          </p:cNvGraphicFramePr>
          <p:nvPr>
            <p:ph type="body" sz="quarter" idx="4294967295"/>
          </p:nvPr>
        </p:nvGraphicFramePr>
        <p:xfrm>
          <a:off x="1123950" y="1527175"/>
          <a:ext cx="7662862" cy="4059238"/>
        </p:xfrm>
        <a:graphic>
          <a:graphicData uri="http://schemas.openxmlformats.org/drawingml/2006/table">
            <a:tbl>
              <a:tblPr/>
              <a:tblGrid>
                <a:gridCol w="1862678"/>
                <a:gridCol w="723352"/>
                <a:gridCol w="726695"/>
                <a:gridCol w="726693"/>
                <a:gridCol w="721683"/>
                <a:gridCol w="726695"/>
                <a:gridCol w="725022"/>
                <a:gridCol w="725022"/>
                <a:gridCol w="725022"/>
              </a:tblGrid>
              <a:tr h="51998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1" u="none" strike="noStrike" cap="none" normalizeH="0" baseline="0" dirty="0" smtClean="0">
                          <a:ln>
                            <a:noFill/>
                          </a:ln>
                          <a:solidFill>
                            <a:schemeClr val="tx1"/>
                          </a:solidFill>
                          <a:effectLst/>
                          <a:latin typeface="Arial" charset="0"/>
                          <a:ea typeface="Geneva" charset="-128"/>
                          <a:cs typeface="Arial" charset="0"/>
                        </a:rPr>
                        <a:t>GERS, </a:t>
                      </a:r>
                      <a:r>
                        <a:rPr kumimoji="0" lang="en-US" sz="1200" b="0" i="1" u="none" strike="noStrike" cap="none" normalizeH="0" baseline="0" dirty="0" err="1" smtClean="0">
                          <a:ln>
                            <a:noFill/>
                          </a:ln>
                          <a:solidFill>
                            <a:schemeClr val="tx1"/>
                          </a:solidFill>
                          <a:effectLst/>
                          <a:latin typeface="Arial" charset="0"/>
                          <a:ea typeface="Geneva" charset="-128"/>
                          <a:cs typeface="Arial" charset="0"/>
                        </a:rPr>
                        <a:t>nivå</a:t>
                      </a:r>
                      <a:r>
                        <a:rPr kumimoji="0" lang="sv-SE" sz="1200" b="0" i="0" u="none" strike="noStrike" cap="none" normalizeH="0" baseline="0" dirty="0" smtClean="0">
                          <a:ln>
                            <a:noFill/>
                          </a:ln>
                          <a:solidFill>
                            <a:schemeClr val="tx1"/>
                          </a:solidFill>
                          <a:effectLst/>
                          <a:latin typeface="Arial" charset="0"/>
                          <a:ea typeface="Geneva" charset="-128"/>
                          <a:cs typeface="Arial" charset="0"/>
                        </a:rPr>
                        <a:t> </a:t>
                      </a:r>
                    </a:p>
                  </a:txBody>
                  <a:tcPr marL="91426" marR="91426"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0" i="0" u="none" strike="noStrike" cap="none" normalizeH="0" baseline="0" smtClean="0">
                          <a:ln>
                            <a:noFill/>
                          </a:ln>
                          <a:solidFill>
                            <a:schemeClr val="tx1"/>
                          </a:solidFill>
                          <a:effectLst/>
                          <a:latin typeface="Arial" charset="0"/>
                          <a:ea typeface="Geneva" charset="-128"/>
                          <a:cs typeface="Arial" charset="0"/>
                        </a:rPr>
                        <a:t>A 1.1</a:t>
                      </a: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0" i="0" u="none" strike="noStrike" cap="none" normalizeH="0" baseline="0" smtClean="0">
                          <a:ln>
                            <a:noFill/>
                          </a:ln>
                          <a:solidFill>
                            <a:schemeClr val="tx1"/>
                          </a:solidFill>
                          <a:effectLst/>
                          <a:latin typeface="Arial" charset="0"/>
                          <a:ea typeface="Geneva" charset="-128"/>
                          <a:cs typeface="Arial" charset="0"/>
                        </a:rPr>
                        <a:t>A 1.2</a:t>
                      </a: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0" i="0" u="none" strike="noStrike" cap="none" normalizeH="0" baseline="0" smtClean="0">
                          <a:ln>
                            <a:noFill/>
                          </a:ln>
                          <a:solidFill>
                            <a:schemeClr val="tx1"/>
                          </a:solidFill>
                          <a:effectLst/>
                          <a:latin typeface="Arial" charset="0"/>
                          <a:ea typeface="Geneva" charset="-128"/>
                          <a:cs typeface="Arial" charset="0"/>
                        </a:rPr>
                        <a:t>A 2.1</a:t>
                      </a: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0" i="0" u="none" strike="noStrike" cap="none" normalizeH="0" baseline="0" smtClean="0">
                          <a:ln>
                            <a:noFill/>
                          </a:ln>
                          <a:solidFill>
                            <a:schemeClr val="tx1"/>
                          </a:solidFill>
                          <a:effectLst/>
                          <a:latin typeface="Arial" charset="0"/>
                          <a:ea typeface="Geneva" charset="-128"/>
                          <a:cs typeface="Arial" charset="0"/>
                        </a:rPr>
                        <a:t>A 2.2</a:t>
                      </a: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0" i="0" u="none" strike="noStrike" cap="none" normalizeH="0" baseline="0" smtClean="0">
                          <a:ln>
                            <a:noFill/>
                          </a:ln>
                          <a:solidFill>
                            <a:schemeClr val="tx1"/>
                          </a:solidFill>
                          <a:effectLst/>
                          <a:latin typeface="Arial" charset="0"/>
                          <a:ea typeface="Geneva" charset="-128"/>
                          <a:cs typeface="Arial" charset="0"/>
                        </a:rPr>
                        <a:t>B 1.1</a:t>
                      </a: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0" i="0" u="none" strike="noStrike" cap="none" normalizeH="0" baseline="0" dirty="0" smtClean="0">
                          <a:ln>
                            <a:noFill/>
                          </a:ln>
                          <a:solidFill>
                            <a:schemeClr val="tx1"/>
                          </a:solidFill>
                          <a:effectLst/>
                          <a:latin typeface="Arial" charset="0"/>
                          <a:ea typeface="Geneva" charset="-128"/>
                          <a:cs typeface="Arial" charset="0"/>
                        </a:rPr>
                        <a:t>B 1.2</a:t>
                      </a: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0" i="0" u="none" strike="noStrike" cap="none" normalizeH="0" baseline="0" smtClean="0">
                          <a:ln>
                            <a:noFill/>
                          </a:ln>
                          <a:solidFill>
                            <a:schemeClr val="tx1"/>
                          </a:solidFill>
                          <a:effectLst/>
                          <a:latin typeface="Arial" charset="0"/>
                          <a:ea typeface="Geneva" charset="-128"/>
                          <a:cs typeface="Arial" charset="0"/>
                        </a:rPr>
                        <a:t>B 2.1</a:t>
                      </a: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0" i="0" u="none" strike="noStrike" cap="none" normalizeH="0" baseline="0" smtClean="0">
                          <a:ln>
                            <a:noFill/>
                          </a:ln>
                          <a:solidFill>
                            <a:schemeClr val="tx1"/>
                          </a:solidFill>
                          <a:effectLst/>
                          <a:latin typeface="Arial" charset="0"/>
                          <a:ea typeface="Geneva" charset="-128"/>
                          <a:cs typeface="Arial" charset="0"/>
                        </a:rPr>
                        <a:t>B 2.2- C1</a:t>
                      </a:r>
                    </a:p>
                  </a:txBody>
                  <a:tcPr marL="91426" marR="91426"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93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200" b="0" i="1" u="none" strike="noStrike" cap="none" normalizeH="0" baseline="0" dirty="0" smtClean="0">
                          <a:ln>
                            <a:noFill/>
                          </a:ln>
                          <a:solidFill>
                            <a:schemeClr val="tx1"/>
                          </a:solidFill>
                          <a:effectLst/>
                          <a:latin typeface="Arial" charset="0"/>
                          <a:ea typeface="Geneva" charset="-128"/>
                          <a:cs typeface="Arial" charset="0"/>
                        </a:rPr>
                        <a:t>STEG</a:t>
                      </a:r>
                      <a:r>
                        <a:rPr kumimoji="0" lang="sv-SE" sz="1200" b="0" i="0" u="none" strike="noStrike" cap="none" normalizeH="0" baseline="0" dirty="0" smtClean="0">
                          <a:ln>
                            <a:noFill/>
                          </a:ln>
                          <a:solidFill>
                            <a:schemeClr val="tx1"/>
                          </a:solidFill>
                          <a:effectLst/>
                          <a:latin typeface="Arial" charset="0"/>
                          <a:ea typeface="Geneva" charset="-128"/>
                          <a:cs typeface="Arial" charset="0"/>
                        </a:rPr>
                        <a:t> </a:t>
                      </a:r>
                    </a:p>
                  </a:txBody>
                  <a:tcPr marL="91426" marR="91426"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0" i="0" u="none" strike="noStrike" cap="none" normalizeH="0" baseline="0" smtClean="0">
                          <a:ln>
                            <a:noFill/>
                          </a:ln>
                          <a:solidFill>
                            <a:schemeClr val="tx1"/>
                          </a:solidFill>
                          <a:effectLst/>
                          <a:latin typeface="Arial" charset="0"/>
                          <a:ea typeface="Geneva" charset="-128"/>
                          <a:cs typeface="Arial" charset="0"/>
                        </a:rPr>
                        <a:t>1</a:t>
                      </a: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0" i="0" u="none" strike="noStrike" cap="none" normalizeH="0" baseline="0" smtClean="0">
                          <a:ln>
                            <a:noFill/>
                          </a:ln>
                          <a:solidFill>
                            <a:schemeClr val="tx1"/>
                          </a:solidFill>
                          <a:effectLst/>
                          <a:latin typeface="Arial" charset="0"/>
                          <a:ea typeface="Geneva" charset="-128"/>
                          <a:cs typeface="Arial" charset="0"/>
                        </a:rPr>
                        <a:t>2</a:t>
                      </a: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0" i="0" u="none" strike="noStrike" cap="none" normalizeH="0" baseline="0" smtClean="0">
                          <a:ln>
                            <a:noFill/>
                          </a:ln>
                          <a:solidFill>
                            <a:schemeClr val="tx1"/>
                          </a:solidFill>
                          <a:effectLst/>
                          <a:latin typeface="Arial" charset="0"/>
                          <a:ea typeface="Geneva" charset="-128"/>
                          <a:cs typeface="Arial" charset="0"/>
                        </a:rPr>
                        <a:t>3</a:t>
                      </a: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0" i="0" u="none" strike="noStrike" cap="none" normalizeH="0" baseline="0" smtClean="0">
                          <a:ln>
                            <a:noFill/>
                          </a:ln>
                          <a:solidFill>
                            <a:schemeClr val="tx1"/>
                          </a:solidFill>
                          <a:effectLst/>
                          <a:latin typeface="Arial" charset="0"/>
                          <a:ea typeface="Geneva" charset="-128"/>
                          <a:cs typeface="Arial" charset="0"/>
                        </a:rPr>
                        <a:t>4</a:t>
                      </a: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0" i="0" u="none" strike="noStrike" cap="none" normalizeH="0" baseline="0" smtClean="0">
                          <a:ln>
                            <a:noFill/>
                          </a:ln>
                          <a:solidFill>
                            <a:schemeClr val="tx1"/>
                          </a:solidFill>
                          <a:effectLst/>
                          <a:latin typeface="Arial" charset="0"/>
                          <a:ea typeface="Geneva" charset="-128"/>
                          <a:cs typeface="Arial" charset="0"/>
                        </a:rPr>
                        <a:t>5</a:t>
                      </a: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0" i="0" u="none" strike="noStrike" cap="none" normalizeH="0" baseline="0" smtClean="0">
                          <a:ln>
                            <a:noFill/>
                          </a:ln>
                          <a:solidFill>
                            <a:schemeClr val="tx1"/>
                          </a:solidFill>
                          <a:effectLst/>
                          <a:latin typeface="Arial" charset="0"/>
                          <a:ea typeface="Geneva" charset="-128"/>
                          <a:cs typeface="Arial" charset="0"/>
                        </a:rPr>
                        <a:t>6</a:t>
                      </a: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0" i="0" u="none" strike="noStrike" cap="none" normalizeH="0" baseline="0" smtClean="0">
                          <a:ln>
                            <a:noFill/>
                          </a:ln>
                          <a:solidFill>
                            <a:schemeClr val="tx1"/>
                          </a:solidFill>
                          <a:effectLst/>
                          <a:latin typeface="Arial" charset="0"/>
                          <a:ea typeface="Geneva" charset="-128"/>
                          <a:cs typeface="Arial" charset="0"/>
                        </a:rPr>
                        <a:t>7</a:t>
                      </a:r>
                    </a:p>
                  </a:txBody>
                  <a:tcPr marL="91426" marR="91426"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99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200" b="0" i="1" u="none" strike="noStrike" cap="none" normalizeH="0" baseline="0" smtClean="0">
                          <a:ln>
                            <a:noFill/>
                          </a:ln>
                          <a:solidFill>
                            <a:schemeClr val="tx1"/>
                          </a:solidFill>
                          <a:effectLst/>
                          <a:latin typeface="Arial" charset="0"/>
                          <a:ea typeface="Geneva" charset="-128"/>
                          <a:cs typeface="Arial" charset="0"/>
                        </a:rPr>
                        <a:t>Grundskolan</a:t>
                      </a:r>
                      <a:r>
                        <a:rPr kumimoji="0" lang="sv-SE" sz="1200" b="0" i="0" u="none" strike="noStrike" cap="none" normalizeH="0" baseline="0" smtClean="0">
                          <a:ln>
                            <a:noFill/>
                          </a:ln>
                          <a:solidFill>
                            <a:schemeClr val="tx1"/>
                          </a:solidFill>
                          <a:effectLst/>
                          <a:latin typeface="Arial" charset="0"/>
                          <a:ea typeface="Geneva" charset="-128"/>
                          <a:cs typeface="Arial" charset="0"/>
                        </a:rPr>
                        <a:t> </a:t>
                      </a:r>
                    </a:p>
                  </a:txBody>
                  <a:tcPr marL="91426" marR="91426"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dirty="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r>
              <a:tr h="71998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200" b="1" i="1" u="none" strike="noStrike" cap="none" normalizeH="0" baseline="0" dirty="0" smtClean="0">
                          <a:ln>
                            <a:noFill/>
                          </a:ln>
                          <a:solidFill>
                            <a:schemeClr val="tx1"/>
                          </a:solidFill>
                          <a:effectLst/>
                          <a:latin typeface="Arial" charset="0"/>
                          <a:ea typeface="Geneva" charset="-128"/>
                          <a:cs typeface="Arial" charset="0"/>
                        </a:rPr>
                        <a:t>Moderna språk</a:t>
                      </a:r>
                      <a:r>
                        <a:rPr kumimoji="0" lang="sv-SE" sz="1200" b="0" i="0" u="none" strike="noStrike" cap="none" normalizeH="0" baseline="0" dirty="0" smtClean="0">
                          <a:ln>
                            <a:noFill/>
                          </a:ln>
                          <a:solidFill>
                            <a:schemeClr val="tx1"/>
                          </a:solidFill>
                          <a:effectLst/>
                          <a:latin typeface="Arial" charset="0"/>
                          <a:ea typeface="Geneva" charset="-128"/>
                          <a:cs typeface="Arial" charset="0"/>
                        </a:rPr>
                        <a:t> </a:t>
                      </a:r>
                    </a:p>
                  </a:txBody>
                  <a:tcPr marL="91426" marR="91426"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0" i="0" u="none" strike="noStrike" cap="none" normalizeH="0" baseline="0" dirty="0" smtClean="0">
                          <a:ln>
                            <a:noFill/>
                          </a:ln>
                          <a:solidFill>
                            <a:schemeClr val="tx1"/>
                          </a:solidFill>
                          <a:effectLst/>
                          <a:latin typeface="Arial" charset="0"/>
                          <a:ea typeface="Geneva" charset="-128"/>
                          <a:cs typeface="Arial" charset="0"/>
                        </a:rPr>
                        <a:t>Elevens val år 9 </a:t>
                      </a: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0" i="0" u="none" strike="noStrike" cap="none" normalizeH="0" baseline="0" smtClean="0">
                          <a:ln>
                            <a:noFill/>
                          </a:ln>
                          <a:solidFill>
                            <a:schemeClr val="tx1"/>
                          </a:solidFill>
                          <a:effectLst/>
                          <a:latin typeface="Arial" charset="0"/>
                          <a:ea typeface="Geneva" charset="-128"/>
                          <a:cs typeface="Arial" charset="0"/>
                        </a:rPr>
                        <a:t>Språkval år 9 </a:t>
                      </a: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67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200" b="1" i="1" u="none" strike="noStrike" cap="none" normalizeH="0" baseline="0" smtClean="0">
                          <a:ln>
                            <a:noFill/>
                          </a:ln>
                          <a:solidFill>
                            <a:schemeClr val="tx1"/>
                          </a:solidFill>
                          <a:effectLst/>
                          <a:latin typeface="Arial" charset="0"/>
                          <a:ea typeface="Geneva" charset="-128"/>
                          <a:cs typeface="Arial" charset="0"/>
                        </a:rPr>
                        <a:t>Engelska</a:t>
                      </a:r>
                      <a:r>
                        <a:rPr kumimoji="0" lang="sv-SE" sz="1200" b="1" i="0" u="none" strike="noStrike" cap="none" normalizeH="0" baseline="0" smtClean="0">
                          <a:ln>
                            <a:noFill/>
                          </a:ln>
                          <a:solidFill>
                            <a:schemeClr val="tx1"/>
                          </a:solidFill>
                          <a:effectLst/>
                          <a:latin typeface="Arial" charset="0"/>
                          <a:ea typeface="Geneva" charset="-128"/>
                          <a:cs typeface="Arial" charset="0"/>
                        </a:rPr>
                        <a:t> </a:t>
                      </a:r>
                    </a:p>
                  </a:txBody>
                  <a:tcPr marL="91426" marR="91426"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0" i="0" u="none" strike="noStrike" cap="none" normalizeH="0" baseline="0" dirty="0" smtClean="0">
                          <a:ln>
                            <a:noFill/>
                          </a:ln>
                          <a:solidFill>
                            <a:schemeClr val="tx1"/>
                          </a:solidFill>
                          <a:effectLst/>
                          <a:latin typeface="Arial" charset="0"/>
                          <a:ea typeface="Geneva" charset="-128"/>
                          <a:cs typeface="Arial" charset="0"/>
                        </a:rPr>
                        <a:t>År 3</a:t>
                      </a:r>
                      <a:r>
                        <a:rPr kumimoji="0" lang="sv-SE" sz="2000" b="0" i="0" u="none" strike="noStrike" cap="none" normalizeH="0" baseline="0" dirty="0" smtClean="0">
                          <a:ln>
                            <a:noFill/>
                          </a:ln>
                          <a:solidFill>
                            <a:schemeClr val="tx1"/>
                          </a:solidFill>
                          <a:effectLst/>
                          <a:latin typeface="Arial" charset="0"/>
                          <a:ea typeface="Geneva" charset="-128"/>
                          <a:cs typeface="Arial" charset="0"/>
                        </a:rPr>
                        <a:t> </a:t>
                      </a: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0" i="0" u="none" strike="noStrike" cap="none" normalizeH="0" baseline="0" smtClean="0">
                          <a:ln>
                            <a:noFill/>
                          </a:ln>
                          <a:solidFill>
                            <a:schemeClr val="tx1"/>
                          </a:solidFill>
                          <a:effectLst/>
                          <a:latin typeface="Arial" charset="0"/>
                          <a:ea typeface="Geneva" charset="-128"/>
                          <a:cs typeface="Arial" charset="0"/>
                        </a:rPr>
                        <a:t>År 6 </a:t>
                      </a: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000" b="0" i="0" u="none" strike="noStrike" cap="none" normalizeH="0" baseline="0" smtClean="0">
                        <a:ln>
                          <a:noFill/>
                        </a:ln>
                        <a:solidFill>
                          <a:schemeClr val="tx1"/>
                        </a:solidFill>
                        <a:effectLst/>
                        <a:latin typeface="Arial" charset="0"/>
                        <a:ea typeface="Geneva" charset="-128"/>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000" b="0" i="0" u="none" strike="noStrike" cap="none" normalizeH="0" baseline="0" smtClean="0">
                          <a:ln>
                            <a:noFill/>
                          </a:ln>
                          <a:solidFill>
                            <a:schemeClr val="tx1"/>
                          </a:solidFill>
                          <a:effectLst/>
                          <a:latin typeface="Arial" charset="0"/>
                          <a:ea typeface="Geneva" charset="-128"/>
                          <a:cs typeface="Arial" charset="0"/>
                        </a:rPr>
                        <a:t>År 9</a:t>
                      </a:r>
                      <a:r>
                        <a:rPr kumimoji="0" lang="sv-SE" sz="1000" b="0" i="0" u="none" strike="noStrike" cap="none" normalizeH="0" baseline="0" smtClean="0">
                          <a:ln>
                            <a:noFill/>
                          </a:ln>
                          <a:solidFill>
                            <a:schemeClr val="tx1"/>
                          </a:solidFill>
                          <a:effectLst/>
                          <a:latin typeface="Arial" charset="0"/>
                          <a:ea typeface="Geneva" charset="-128"/>
                          <a:cs typeface="Arial" charset="0"/>
                        </a:rPr>
                        <a:t> </a:t>
                      </a: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99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200" b="0" i="1" u="none" strike="noStrike" cap="none" normalizeH="0" baseline="0" smtClean="0">
                          <a:ln>
                            <a:noFill/>
                          </a:ln>
                          <a:solidFill>
                            <a:schemeClr val="tx1"/>
                          </a:solidFill>
                          <a:effectLst/>
                          <a:latin typeface="Arial" charset="0"/>
                          <a:ea typeface="Geneva" charset="-128"/>
                          <a:cs typeface="Arial" charset="0"/>
                        </a:rPr>
                        <a:t>Gymnasieskolan</a:t>
                      </a:r>
                      <a:r>
                        <a:rPr kumimoji="0" lang="sv-SE" sz="1200" b="0" i="0" u="none" strike="noStrike" cap="none" normalizeH="0" baseline="0" smtClean="0">
                          <a:ln>
                            <a:noFill/>
                          </a:ln>
                          <a:solidFill>
                            <a:schemeClr val="tx1"/>
                          </a:solidFill>
                          <a:effectLst/>
                          <a:latin typeface="Arial" charset="0"/>
                          <a:ea typeface="Geneva" charset="-128"/>
                          <a:cs typeface="Arial" charset="0"/>
                        </a:rPr>
                        <a:t> </a:t>
                      </a:r>
                    </a:p>
                  </a:txBody>
                  <a:tcPr marL="91426" marR="91426"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DB0D"/>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DB0D"/>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DB0D"/>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DB0D"/>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DB0D"/>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DB0D"/>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DB0D"/>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DB0D"/>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DB0D"/>
                    </a:solidFill>
                  </a:tcPr>
                </a:tc>
              </a:tr>
              <a:tr h="5999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200" b="1" i="1" u="none" strike="noStrike" cap="none" normalizeH="0" baseline="0" smtClean="0">
                          <a:ln>
                            <a:noFill/>
                          </a:ln>
                          <a:solidFill>
                            <a:schemeClr val="tx1"/>
                          </a:solidFill>
                          <a:effectLst/>
                          <a:latin typeface="Arial" charset="0"/>
                          <a:ea typeface="Geneva" charset="-128"/>
                          <a:cs typeface="Arial" charset="0"/>
                        </a:rPr>
                        <a:t>Moderna språk, kurs</a:t>
                      </a:r>
                    </a:p>
                  </a:txBody>
                  <a:tcPr marL="91426" marR="91426"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0" i="0" u="none" strike="noStrike" cap="none" normalizeH="0" baseline="0" smtClean="0">
                          <a:ln>
                            <a:noFill/>
                          </a:ln>
                          <a:solidFill>
                            <a:schemeClr val="tx1"/>
                          </a:solidFill>
                          <a:effectLst/>
                          <a:latin typeface="Arial" charset="0"/>
                          <a:ea typeface="Geneva" charset="-128"/>
                          <a:cs typeface="Arial" charset="0"/>
                        </a:rPr>
                        <a:t>1</a:t>
                      </a: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0" i="0" u="none" strike="noStrike" cap="none" normalizeH="0" baseline="0" smtClean="0">
                          <a:ln>
                            <a:noFill/>
                          </a:ln>
                          <a:solidFill>
                            <a:schemeClr val="tx1"/>
                          </a:solidFill>
                          <a:effectLst/>
                          <a:latin typeface="Arial" charset="0"/>
                          <a:ea typeface="Geneva" charset="-128"/>
                          <a:cs typeface="Arial" charset="0"/>
                        </a:rPr>
                        <a:t>2</a:t>
                      </a: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0" i="0" u="none" strike="noStrike" cap="none" normalizeH="0" baseline="0" smtClean="0">
                          <a:ln>
                            <a:noFill/>
                          </a:ln>
                          <a:solidFill>
                            <a:schemeClr val="tx1"/>
                          </a:solidFill>
                          <a:effectLst/>
                          <a:latin typeface="Arial" charset="0"/>
                          <a:ea typeface="Geneva" charset="-128"/>
                          <a:cs typeface="Arial" charset="0"/>
                        </a:rPr>
                        <a:t>3</a:t>
                      </a: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0" i="0" u="none" strike="noStrike" cap="none" normalizeH="0" baseline="0" smtClean="0">
                          <a:ln>
                            <a:noFill/>
                          </a:ln>
                          <a:solidFill>
                            <a:schemeClr val="tx1"/>
                          </a:solidFill>
                          <a:effectLst/>
                          <a:latin typeface="Arial" charset="0"/>
                          <a:ea typeface="Geneva" charset="-128"/>
                          <a:cs typeface="Arial" charset="0"/>
                        </a:rPr>
                        <a:t>4</a:t>
                      </a: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0" i="0" u="none" strike="noStrike" cap="none" normalizeH="0" baseline="0" smtClean="0">
                          <a:ln>
                            <a:noFill/>
                          </a:ln>
                          <a:solidFill>
                            <a:schemeClr val="tx1"/>
                          </a:solidFill>
                          <a:effectLst/>
                          <a:latin typeface="Arial" charset="0"/>
                          <a:ea typeface="Geneva" charset="-128"/>
                          <a:cs typeface="Arial" charset="0"/>
                        </a:rPr>
                        <a:t>5</a:t>
                      </a: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0" i="0" u="none" strike="noStrike" cap="none" normalizeH="0" baseline="0" smtClean="0">
                          <a:ln>
                            <a:noFill/>
                          </a:ln>
                          <a:solidFill>
                            <a:schemeClr val="tx1"/>
                          </a:solidFill>
                          <a:effectLst/>
                          <a:latin typeface="Arial" charset="0"/>
                          <a:ea typeface="Geneva" charset="-128"/>
                          <a:cs typeface="Arial" charset="0"/>
                        </a:rPr>
                        <a:t>6</a:t>
                      </a: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0" i="0" u="none" strike="noStrike" cap="none" normalizeH="0" baseline="0" smtClean="0">
                          <a:ln>
                            <a:noFill/>
                          </a:ln>
                          <a:solidFill>
                            <a:schemeClr val="tx1"/>
                          </a:solidFill>
                          <a:effectLst/>
                          <a:latin typeface="Arial" charset="0"/>
                          <a:ea typeface="Geneva" charset="-128"/>
                          <a:cs typeface="Arial" charset="0"/>
                        </a:rPr>
                        <a:t>7</a:t>
                      </a:r>
                    </a:p>
                  </a:txBody>
                  <a:tcPr marL="91426" marR="91426"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67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200" b="1" i="1" u="none" strike="noStrike" cap="none" normalizeH="0" baseline="0" smtClean="0">
                          <a:ln>
                            <a:noFill/>
                          </a:ln>
                          <a:solidFill>
                            <a:schemeClr val="tx1"/>
                          </a:solidFill>
                          <a:effectLst/>
                          <a:latin typeface="Arial" charset="0"/>
                          <a:ea typeface="Geneva" charset="-128"/>
                          <a:cs typeface="Arial" charset="0"/>
                        </a:rPr>
                        <a:t>Engelska, kurs</a:t>
                      </a:r>
                    </a:p>
                  </a:txBody>
                  <a:tcPr marL="91426" marR="91426"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0" i="0" u="none" strike="noStrike" cap="none" normalizeH="0" baseline="0" smtClean="0">
                          <a:ln>
                            <a:noFill/>
                          </a:ln>
                          <a:solidFill>
                            <a:schemeClr val="tx1"/>
                          </a:solidFill>
                          <a:effectLst/>
                          <a:latin typeface="Arial" charset="0"/>
                          <a:ea typeface="Geneva" charset="-128"/>
                          <a:cs typeface="Arial" charset="0"/>
                        </a:rPr>
                        <a:t>5</a:t>
                      </a: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0" i="0" u="none" strike="noStrike" cap="none" normalizeH="0" baseline="0" smtClean="0">
                          <a:ln>
                            <a:noFill/>
                          </a:ln>
                          <a:solidFill>
                            <a:schemeClr val="tx1"/>
                          </a:solidFill>
                          <a:effectLst/>
                          <a:latin typeface="Arial" charset="0"/>
                          <a:ea typeface="Geneva" charset="-128"/>
                          <a:cs typeface="Arial" charset="0"/>
                        </a:rPr>
                        <a:t>6</a:t>
                      </a:r>
                    </a:p>
                  </a:txBody>
                  <a:tcPr marL="91426" marR="91426"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0" i="0" u="none" strike="noStrike" cap="none" normalizeH="0" baseline="0" dirty="0" smtClean="0">
                          <a:ln>
                            <a:noFill/>
                          </a:ln>
                          <a:solidFill>
                            <a:schemeClr val="tx1"/>
                          </a:solidFill>
                          <a:effectLst/>
                          <a:latin typeface="Arial" charset="0"/>
                          <a:ea typeface="Geneva" charset="-128"/>
                          <a:cs typeface="Arial" charset="0"/>
                        </a:rPr>
                        <a:t>7</a:t>
                      </a:r>
                    </a:p>
                  </a:txBody>
                  <a:tcPr marL="91426" marR="91426"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53284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7"/>
          <p:cNvSpPr>
            <a:spLocks noGrp="1"/>
          </p:cNvSpPr>
          <p:nvPr>
            <p:ph type="title"/>
          </p:nvPr>
        </p:nvSpPr>
        <p:spPr>
          <a:xfrm>
            <a:off x="1936750" y="227013"/>
            <a:ext cx="6416675" cy="590550"/>
          </a:xfrm>
        </p:spPr>
        <p:txBody>
          <a:bodyPr/>
          <a:lstStyle/>
          <a:p>
            <a:r>
              <a:rPr lang="sv-SE" altLang="sv-SE" dirty="0" smtClean="0">
                <a:latin typeface="Arial" charset="0"/>
                <a:cs typeface="Arial" charset="0"/>
              </a:rPr>
              <a:t>Kinesiska</a:t>
            </a:r>
          </a:p>
        </p:txBody>
      </p:sp>
      <p:graphicFrame>
        <p:nvGraphicFramePr>
          <p:cNvPr id="10245" name="Group 5"/>
          <p:cNvGraphicFramePr>
            <a:graphicFrameLocks noGrp="1"/>
          </p:cNvGraphicFramePr>
          <p:nvPr>
            <p:ph type="body" sz="quarter" idx="4294967295"/>
            <p:extLst>
              <p:ext uri="{D42A27DB-BD31-4B8C-83A1-F6EECF244321}">
                <p14:modId xmlns:p14="http://schemas.microsoft.com/office/powerpoint/2010/main" val="705729536"/>
              </p:ext>
            </p:extLst>
          </p:nvPr>
        </p:nvGraphicFramePr>
        <p:xfrm>
          <a:off x="1115616" y="1268760"/>
          <a:ext cx="7696522" cy="4464496"/>
        </p:xfrm>
        <a:graphic>
          <a:graphicData uri="http://schemas.openxmlformats.org/drawingml/2006/table">
            <a:tbl>
              <a:tblPr/>
              <a:tblGrid>
                <a:gridCol w="1870858"/>
                <a:gridCol w="363265"/>
                <a:gridCol w="363265"/>
                <a:gridCol w="364944"/>
                <a:gridCol w="364944"/>
                <a:gridCol w="364943"/>
                <a:gridCol w="364943"/>
                <a:gridCol w="362427"/>
                <a:gridCol w="362427"/>
                <a:gridCol w="729888"/>
                <a:gridCol w="728206"/>
                <a:gridCol w="728206"/>
                <a:gridCol w="728206"/>
              </a:tblGrid>
              <a:tr h="72225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1" i="1" u="none" strike="noStrike" cap="none" normalizeH="0" baseline="0" dirty="0" smtClean="0">
                          <a:ln>
                            <a:noFill/>
                          </a:ln>
                          <a:solidFill>
                            <a:schemeClr val="tx1"/>
                          </a:solidFill>
                          <a:effectLst/>
                          <a:latin typeface="Arial" charset="0"/>
                          <a:ea typeface="Geneva" charset="-128"/>
                          <a:cs typeface="Arial" charset="0"/>
                        </a:rPr>
                        <a:t>GERS, </a:t>
                      </a:r>
                      <a:r>
                        <a:rPr kumimoji="0" lang="en-US" sz="1200" b="1" i="1" u="none" strike="noStrike" cap="none" normalizeH="0" baseline="0" dirty="0" err="1" smtClean="0">
                          <a:ln>
                            <a:noFill/>
                          </a:ln>
                          <a:solidFill>
                            <a:schemeClr val="tx1"/>
                          </a:solidFill>
                          <a:effectLst/>
                          <a:latin typeface="Arial" charset="0"/>
                          <a:ea typeface="Geneva" charset="-128"/>
                          <a:cs typeface="Arial" charset="0"/>
                        </a:rPr>
                        <a:t>nivå</a:t>
                      </a:r>
                      <a:r>
                        <a:rPr kumimoji="0" lang="sv-SE" sz="1200" b="1" i="0" u="none" strike="noStrike" cap="none" normalizeH="0" baseline="0" dirty="0" smtClean="0">
                          <a:ln>
                            <a:noFill/>
                          </a:ln>
                          <a:solidFill>
                            <a:schemeClr val="tx1"/>
                          </a:solidFill>
                          <a:effectLst/>
                          <a:latin typeface="Arial" charset="0"/>
                          <a:ea typeface="Geneva" charset="-128"/>
                          <a:cs typeface="Arial" charset="0"/>
                        </a:rPr>
                        <a:t> </a:t>
                      </a:r>
                    </a:p>
                  </a:txBody>
                  <a:tcPr marL="91426" marR="91426"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1" i="0" u="none" strike="noStrike" cap="none" normalizeH="0" baseline="0" dirty="0" smtClean="0">
                          <a:ln>
                            <a:noFill/>
                          </a:ln>
                          <a:solidFill>
                            <a:schemeClr val="tx1"/>
                          </a:solidFill>
                          <a:effectLst/>
                          <a:latin typeface="Arial" charset="0"/>
                          <a:ea typeface="Geneva" charset="-128"/>
                          <a:cs typeface="Arial" charset="0"/>
                        </a:rPr>
                        <a:t>A 1.1</a:t>
                      </a: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sv-SE"/>
                    </a:p>
                  </a:txBody>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1" i="0" u="none" strike="noStrike" cap="none" normalizeH="0" baseline="0" dirty="0" smtClean="0">
                          <a:ln>
                            <a:noFill/>
                          </a:ln>
                          <a:solidFill>
                            <a:schemeClr val="tx1"/>
                          </a:solidFill>
                          <a:effectLst/>
                          <a:latin typeface="Arial" charset="0"/>
                          <a:ea typeface="Geneva" charset="-128"/>
                          <a:cs typeface="Arial" charset="0"/>
                        </a:rPr>
                        <a:t>A 1.2</a:t>
                      </a: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sv-SE"/>
                    </a:p>
                  </a:txBody>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1" i="0" u="none" strike="noStrike" cap="none" normalizeH="0" baseline="0" dirty="0" smtClean="0">
                          <a:ln>
                            <a:noFill/>
                          </a:ln>
                          <a:solidFill>
                            <a:schemeClr val="tx1"/>
                          </a:solidFill>
                          <a:effectLst/>
                          <a:latin typeface="Arial" charset="0"/>
                          <a:ea typeface="Geneva" charset="-128"/>
                          <a:cs typeface="Arial" charset="0"/>
                        </a:rPr>
                        <a:t>A 2.1</a:t>
                      </a: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sv-SE"/>
                    </a:p>
                  </a:txBody>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1" i="0" u="none" strike="noStrike" cap="none" normalizeH="0" baseline="0" dirty="0" smtClean="0">
                          <a:ln>
                            <a:noFill/>
                          </a:ln>
                          <a:solidFill>
                            <a:schemeClr val="tx1"/>
                          </a:solidFill>
                          <a:effectLst/>
                          <a:latin typeface="Arial" charset="0"/>
                          <a:ea typeface="Geneva" charset="-128"/>
                          <a:cs typeface="Arial" charset="0"/>
                        </a:rPr>
                        <a:t>A 2.2</a:t>
                      </a: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sv-SE"/>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1" i="0" u="none" strike="noStrike" cap="none" normalizeH="0" baseline="0" dirty="0" smtClean="0">
                          <a:ln>
                            <a:noFill/>
                          </a:ln>
                          <a:solidFill>
                            <a:schemeClr val="tx1"/>
                          </a:solidFill>
                          <a:effectLst/>
                          <a:latin typeface="Arial" charset="0"/>
                          <a:ea typeface="Geneva" charset="-128"/>
                          <a:cs typeface="Arial" charset="0"/>
                        </a:rPr>
                        <a:t>B 1.1</a:t>
                      </a: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1" i="0" u="none" strike="noStrike" cap="none" normalizeH="0" baseline="0" dirty="0" smtClean="0">
                          <a:ln>
                            <a:noFill/>
                          </a:ln>
                          <a:solidFill>
                            <a:schemeClr val="tx1"/>
                          </a:solidFill>
                          <a:effectLst/>
                          <a:latin typeface="Arial" charset="0"/>
                          <a:ea typeface="Geneva" charset="-128"/>
                          <a:cs typeface="Arial" charset="0"/>
                        </a:rPr>
                        <a:t>B 1.2</a:t>
                      </a: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1" i="0" u="none" strike="noStrike" cap="none" normalizeH="0" baseline="0" dirty="0" smtClean="0">
                          <a:ln>
                            <a:noFill/>
                          </a:ln>
                          <a:solidFill>
                            <a:schemeClr val="tx1"/>
                          </a:solidFill>
                          <a:effectLst/>
                          <a:latin typeface="Arial" charset="0"/>
                          <a:ea typeface="Geneva" charset="-128"/>
                          <a:cs typeface="Arial" charset="0"/>
                        </a:rPr>
                        <a:t>B 2.1</a:t>
                      </a: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000" b="1" i="0" u="none" strike="noStrike" cap="none" normalizeH="0" baseline="0" dirty="0" smtClean="0">
                          <a:ln>
                            <a:noFill/>
                          </a:ln>
                          <a:solidFill>
                            <a:schemeClr val="tx1"/>
                          </a:solidFill>
                          <a:effectLst/>
                          <a:latin typeface="Arial" charset="0"/>
                          <a:ea typeface="Geneva" charset="-128"/>
                          <a:cs typeface="Arial" charset="0"/>
                        </a:rPr>
                        <a:t>B 2.2- C1</a:t>
                      </a:r>
                    </a:p>
                  </a:txBody>
                  <a:tcPr marL="91426" marR="91426"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111">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200" b="0" i="0" u="none" strike="noStrike" cap="none" normalizeH="0" baseline="0" dirty="0" smtClean="0">
                        <a:ln>
                          <a:noFill/>
                        </a:ln>
                        <a:solidFill>
                          <a:schemeClr val="tx1"/>
                        </a:solidFill>
                        <a:effectLst/>
                        <a:latin typeface="Arial" charset="0"/>
                        <a:ea typeface="Geneva" charset="-128"/>
                        <a:cs typeface="Arial" charset="0"/>
                      </a:endParaRPr>
                    </a:p>
                  </a:txBody>
                  <a:tcPr marL="91426" marR="91426"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hMerge="1">
                  <a:txBody>
                    <a:bodyPr/>
                    <a:lstStyle/>
                    <a:p>
                      <a:endParaRPr lang="sv-SE"/>
                    </a:p>
                  </a:txBody>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hMerge="1">
                  <a:txBody>
                    <a:bodyPr/>
                    <a:lstStyle/>
                    <a:p>
                      <a:endParaRPr lang="sv-SE"/>
                    </a:p>
                  </a:txBody>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dirty="0" smtClean="0">
                        <a:ln>
                          <a:noFill/>
                        </a:ln>
                        <a:solidFill>
                          <a:schemeClr val="tx1"/>
                        </a:solidFill>
                        <a:effectLst/>
                        <a:latin typeface="Arial" charset="0"/>
                        <a:ea typeface="Geneva" charset="-128"/>
                        <a:cs typeface="Arial" charset="0"/>
                      </a:endParaRP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hMerge="1">
                  <a:txBody>
                    <a:bodyPr/>
                    <a:lstStyle/>
                    <a:p>
                      <a:endParaRPr lang="sv-SE"/>
                    </a:p>
                  </a:txBody>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hMerge="1">
                  <a:txBody>
                    <a:bodyPr/>
                    <a:lstStyle/>
                    <a:p>
                      <a:endParaRPr lang="sv-SE"/>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smtClean="0">
                        <a:ln>
                          <a:noFill/>
                        </a:ln>
                        <a:solidFill>
                          <a:schemeClr val="tx1"/>
                        </a:solidFill>
                        <a:effectLst/>
                        <a:latin typeface="Arial" charset="0"/>
                        <a:ea typeface="Geneva" charset="-128"/>
                        <a:cs typeface="Arial" charset="0"/>
                      </a:endParaRP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dirty="0" smtClean="0">
                        <a:ln>
                          <a:noFill/>
                        </a:ln>
                        <a:solidFill>
                          <a:schemeClr val="tx1"/>
                        </a:solidFill>
                        <a:effectLst/>
                        <a:latin typeface="Arial" charset="0"/>
                        <a:ea typeface="Geneva" charset="-128"/>
                        <a:cs typeface="Arial" charset="0"/>
                      </a:endParaRPr>
                    </a:p>
                  </a:txBody>
                  <a:tcPr marL="91426" marR="91426"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r>
              <a:tr h="1014484">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sv-SE" sz="1200" b="1" i="1" u="none" strike="noStrike" cap="none" normalizeH="0" baseline="0" dirty="0" smtClean="0">
                          <a:ln>
                            <a:noFill/>
                          </a:ln>
                          <a:solidFill>
                            <a:schemeClr val="tx1"/>
                          </a:solidFill>
                          <a:effectLst/>
                          <a:latin typeface="Arial" charset="0"/>
                          <a:ea typeface="Geneva" charset="-128"/>
                          <a:cs typeface="Arial" charset="0"/>
                        </a:rPr>
                        <a:t>Moderna språk</a:t>
                      </a:r>
                      <a:endParaRPr kumimoji="0" lang="sv-SE" sz="1200" b="0" i="0" u="none" strike="noStrike" cap="none" normalizeH="0" baseline="0" dirty="0" smtClean="0">
                        <a:ln>
                          <a:noFill/>
                        </a:ln>
                        <a:solidFill>
                          <a:schemeClr val="tx1"/>
                        </a:solidFill>
                        <a:effectLst/>
                        <a:latin typeface="Arial" charset="0"/>
                        <a:ea typeface="Geneva" charset="-128"/>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200" b="0" i="0" u="none" strike="noStrike" cap="none" normalizeH="0" baseline="0" dirty="0" smtClean="0">
                        <a:ln>
                          <a:noFill/>
                        </a:ln>
                        <a:solidFill>
                          <a:schemeClr val="tx1"/>
                        </a:solidFill>
                        <a:effectLst/>
                        <a:latin typeface="Arial" charset="0"/>
                        <a:ea typeface="Geneva" charset="-128"/>
                        <a:cs typeface="Arial" charset="0"/>
                      </a:endParaRPr>
                    </a:p>
                  </a:txBody>
                  <a:tcPr marL="91426" marR="91426"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dirty="0" smtClean="0">
                        <a:ln>
                          <a:noFill/>
                        </a:ln>
                        <a:solidFill>
                          <a:schemeClr val="tx1"/>
                        </a:solidFill>
                        <a:effectLst/>
                        <a:latin typeface="Arial" charset="0"/>
                        <a:ea typeface="Geneva" charset="-128"/>
                        <a:cs typeface="Arial" charset="0"/>
                      </a:endParaRP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sv-SE"/>
                    </a:p>
                  </a:txBody>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sv-SE" sz="1200" b="1" i="0" u="none" strike="noStrike" cap="none" normalizeH="0" baseline="0" dirty="0" smtClean="0">
                          <a:ln>
                            <a:noFill/>
                          </a:ln>
                          <a:solidFill>
                            <a:schemeClr val="tx1"/>
                          </a:solidFill>
                          <a:effectLst/>
                          <a:latin typeface="Arial" charset="0"/>
                          <a:ea typeface="Geneva" charset="-128"/>
                          <a:cs typeface="Arial" charset="0"/>
                        </a:rPr>
                        <a:t>1</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200" b="1" i="0" u="none" strike="noStrike" cap="none" normalizeH="0" baseline="0" dirty="0" smtClean="0">
                        <a:ln>
                          <a:noFill/>
                        </a:ln>
                        <a:solidFill>
                          <a:schemeClr val="tx1"/>
                        </a:solidFill>
                        <a:effectLst/>
                        <a:latin typeface="Arial" charset="0"/>
                        <a:ea typeface="Geneva" charset="-128"/>
                        <a:cs typeface="Arial" charset="0"/>
                      </a:endParaRP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tcPr>
                </a:tc>
                <a:tc hMerge="1">
                  <a:txBody>
                    <a:bodyPr/>
                    <a:lstStyle/>
                    <a:p>
                      <a:endParaRPr lang="sv-SE"/>
                    </a:p>
                  </a:txBody>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sv-SE" sz="1200" b="1" i="0" u="none" strike="noStrike" cap="none" normalizeH="0" baseline="0" dirty="0" smtClean="0">
                          <a:ln>
                            <a:noFill/>
                          </a:ln>
                          <a:solidFill>
                            <a:schemeClr val="tx1"/>
                          </a:solidFill>
                          <a:effectLst/>
                          <a:latin typeface="Arial" charset="0"/>
                          <a:ea typeface="Geneva" charset="-128"/>
                          <a:cs typeface="Arial" charset="0"/>
                        </a:rPr>
                        <a:t>2</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200" b="1" i="0" u="none" strike="noStrike" cap="none" normalizeH="0" baseline="0" dirty="0" smtClean="0">
                        <a:ln>
                          <a:noFill/>
                        </a:ln>
                        <a:solidFill>
                          <a:schemeClr val="tx1"/>
                        </a:solidFill>
                        <a:effectLst/>
                        <a:latin typeface="Arial" charset="0"/>
                        <a:ea typeface="Geneva" charset="-128"/>
                        <a:cs typeface="Arial" charset="0"/>
                      </a:endParaRP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tcPr>
                </a:tc>
                <a:tc hMerge="1">
                  <a:txBody>
                    <a:bodyPr/>
                    <a:lstStyle/>
                    <a:p>
                      <a:endParaRPr lang="sv-SE"/>
                    </a:p>
                  </a:txBody>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sv-SE" sz="1200" b="1" i="0" u="none" strike="noStrike" cap="none" normalizeH="0" baseline="0" dirty="0" smtClean="0">
                          <a:ln>
                            <a:noFill/>
                          </a:ln>
                          <a:solidFill>
                            <a:schemeClr val="tx1"/>
                          </a:solidFill>
                          <a:effectLst/>
                          <a:latin typeface="Arial" charset="0"/>
                          <a:ea typeface="Geneva" charset="-128"/>
                          <a:cs typeface="Arial" charset="0"/>
                        </a:rPr>
                        <a:t>3</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200" b="1" i="0" u="none" strike="noStrike" cap="none" normalizeH="0" baseline="0" dirty="0" smtClean="0">
                        <a:ln>
                          <a:noFill/>
                        </a:ln>
                        <a:solidFill>
                          <a:schemeClr val="tx1"/>
                        </a:solidFill>
                        <a:effectLst/>
                        <a:latin typeface="Arial" charset="0"/>
                        <a:ea typeface="Geneva" charset="-128"/>
                        <a:cs typeface="Arial" charset="0"/>
                      </a:endParaRP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tcPr>
                </a:tc>
                <a:tc hMerge="1">
                  <a:txBody>
                    <a:bodyPr/>
                    <a:lstStyle/>
                    <a:p>
                      <a:endParaRPr lang="sv-SE"/>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sv-SE" sz="1200" b="1" i="0" u="none" strike="noStrike" cap="none" normalizeH="0" baseline="0" dirty="0" smtClean="0">
                          <a:ln>
                            <a:noFill/>
                          </a:ln>
                          <a:solidFill>
                            <a:schemeClr val="tx1"/>
                          </a:solidFill>
                          <a:effectLst/>
                          <a:latin typeface="Arial" charset="0"/>
                          <a:ea typeface="Geneva" charset="-128"/>
                          <a:cs typeface="Arial" charset="0"/>
                        </a:rPr>
                        <a:t>4</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200" b="1" i="0" u="none" strike="noStrike" cap="none" normalizeH="0" baseline="0" dirty="0" smtClean="0">
                        <a:ln>
                          <a:noFill/>
                        </a:ln>
                        <a:solidFill>
                          <a:schemeClr val="tx1"/>
                        </a:solidFill>
                        <a:effectLst/>
                        <a:latin typeface="Arial" charset="0"/>
                        <a:ea typeface="Geneva" charset="-128"/>
                        <a:cs typeface="Arial" charset="0"/>
                      </a:endParaRP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sv-SE" sz="1200" b="1" i="0" u="none" strike="noStrike" cap="none" normalizeH="0" baseline="0" dirty="0" smtClean="0">
                          <a:ln>
                            <a:noFill/>
                          </a:ln>
                          <a:solidFill>
                            <a:schemeClr val="tx1"/>
                          </a:solidFill>
                          <a:effectLst/>
                          <a:latin typeface="Arial" charset="0"/>
                          <a:ea typeface="Geneva" charset="-128"/>
                          <a:cs typeface="Arial" charset="0"/>
                        </a:rPr>
                        <a:t>5</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200" b="1" i="0" u="none" strike="noStrike" cap="none" normalizeH="0" baseline="0" dirty="0" smtClean="0">
                        <a:ln>
                          <a:noFill/>
                        </a:ln>
                        <a:solidFill>
                          <a:schemeClr val="tx1"/>
                        </a:solidFill>
                        <a:effectLst/>
                        <a:latin typeface="Arial" charset="0"/>
                        <a:ea typeface="Geneva" charset="-128"/>
                        <a:cs typeface="Arial" charset="0"/>
                      </a:endParaRP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sv-SE" sz="1200" b="1" i="0" u="none" strike="noStrike" cap="none" normalizeH="0" baseline="0" dirty="0" smtClean="0">
                          <a:ln>
                            <a:noFill/>
                          </a:ln>
                          <a:solidFill>
                            <a:schemeClr val="tx1"/>
                          </a:solidFill>
                          <a:effectLst/>
                          <a:latin typeface="Arial" charset="0"/>
                          <a:ea typeface="Geneva" charset="-128"/>
                          <a:cs typeface="Arial" charset="0"/>
                        </a:rPr>
                        <a:t>6</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200" b="1" i="0" u="none" strike="noStrike" cap="none" normalizeH="0" baseline="0" dirty="0" smtClean="0">
                        <a:ln>
                          <a:noFill/>
                        </a:ln>
                        <a:solidFill>
                          <a:schemeClr val="tx1"/>
                        </a:solidFill>
                        <a:effectLst/>
                        <a:latin typeface="Arial" charset="0"/>
                        <a:ea typeface="Geneva" charset="-128"/>
                        <a:cs typeface="Arial" charset="0"/>
                      </a:endParaRP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b="100000"/>
                      </a:path>
                      <a:tileRect t="-100000" r="-100000"/>
                    </a:gra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sv-SE" sz="1200" b="1" i="0" u="none" strike="noStrike" cap="none" normalizeH="0" baseline="0" dirty="0" smtClean="0">
                          <a:ln>
                            <a:noFill/>
                          </a:ln>
                          <a:solidFill>
                            <a:schemeClr val="tx1"/>
                          </a:solidFill>
                          <a:effectLst/>
                          <a:latin typeface="Arial" charset="0"/>
                          <a:ea typeface="Geneva" charset="-128"/>
                          <a:cs typeface="Arial" charset="0"/>
                        </a:rPr>
                        <a:t>7</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200" b="1" i="0" u="none" strike="noStrike" cap="none" normalizeH="0" baseline="0" dirty="0" smtClean="0">
                        <a:ln>
                          <a:noFill/>
                        </a:ln>
                        <a:solidFill>
                          <a:schemeClr val="tx1"/>
                        </a:solidFill>
                        <a:effectLst/>
                        <a:latin typeface="Arial" charset="0"/>
                        <a:ea typeface="Geneva" charset="-128"/>
                        <a:cs typeface="Arial" charset="0"/>
                      </a:endParaRPr>
                    </a:p>
                  </a:txBody>
                  <a:tcPr marL="91426" marR="91426"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tcPr>
                </a:tc>
              </a:tr>
              <a:tr h="122413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200" b="1" i="1" u="none" strike="noStrike" cap="none" normalizeH="0" baseline="0" dirty="0" smtClean="0">
                          <a:ln>
                            <a:noFill/>
                          </a:ln>
                          <a:solidFill>
                            <a:schemeClr val="tx1"/>
                          </a:solidFill>
                          <a:effectLst/>
                          <a:latin typeface="Arial" charset="0"/>
                          <a:ea typeface="Geneva" charset="-128"/>
                          <a:cs typeface="Arial" charset="0"/>
                        </a:rPr>
                        <a:t>Kinesiska, muntligt</a:t>
                      </a:r>
                    </a:p>
                  </a:txBody>
                  <a:tcPr marL="91426" marR="91426"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200" b="1" i="0" u="none" strike="noStrike" cap="none" normalizeH="0" baseline="0" dirty="0" smtClean="0">
                          <a:ln>
                            <a:noFill/>
                          </a:ln>
                          <a:solidFill>
                            <a:schemeClr val="tx1"/>
                          </a:solidFill>
                          <a:effectLst/>
                          <a:latin typeface="Arial" charset="0"/>
                          <a:ea typeface="Geneva" charset="-128"/>
                          <a:cs typeface="Arial" charset="0"/>
                        </a:rPr>
                        <a:t>1</a:t>
                      </a: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tcPr>
                </a:tc>
                <a:tc hMerge="1">
                  <a:txBody>
                    <a:bodyPr/>
                    <a:lstStyle/>
                    <a:p>
                      <a:endParaRPr lang="sv-SE"/>
                    </a:p>
                  </a:txBody>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200" b="1" i="0" u="none" strike="noStrike" cap="none" normalizeH="0" baseline="0" dirty="0" smtClean="0">
                          <a:ln>
                            <a:noFill/>
                          </a:ln>
                          <a:solidFill>
                            <a:schemeClr val="tx1"/>
                          </a:solidFill>
                          <a:effectLst/>
                          <a:latin typeface="Arial" charset="0"/>
                          <a:ea typeface="Geneva" charset="-128"/>
                          <a:cs typeface="Arial" charset="0"/>
                        </a:rPr>
                        <a:t>2</a:t>
                      </a: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tcPr>
                </a:tc>
                <a:tc hMerge="1">
                  <a:txBody>
                    <a:bodyPr/>
                    <a:lstStyle/>
                    <a:p>
                      <a:endParaRPr lang="sv-SE"/>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200" b="1" i="0" u="none" strike="noStrike" cap="none" normalizeH="0" baseline="0" dirty="0" smtClean="0">
                          <a:ln>
                            <a:noFill/>
                          </a:ln>
                          <a:solidFill>
                            <a:schemeClr val="tx1"/>
                          </a:solidFill>
                          <a:effectLst/>
                          <a:latin typeface="Arial" charset="0"/>
                          <a:ea typeface="Geneva" charset="-128"/>
                          <a:cs typeface="Arial" charset="0"/>
                        </a:rPr>
                        <a:t>3</a:t>
                      </a: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200" b="1" i="0" u="none" strike="noStrike" cap="none" normalizeH="0" baseline="0" dirty="0" smtClean="0">
                          <a:ln>
                            <a:noFill/>
                          </a:ln>
                          <a:solidFill>
                            <a:schemeClr val="tx1"/>
                          </a:solidFill>
                          <a:effectLst/>
                          <a:latin typeface="Arial" charset="0"/>
                          <a:ea typeface="Geneva" charset="-128"/>
                          <a:cs typeface="Arial" charset="0"/>
                        </a:rPr>
                        <a:t>4</a:t>
                      </a: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b="100000"/>
                      </a:path>
                      <a:tileRect t="-100000" r="-100000"/>
                    </a:gra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200" b="1" i="0" u="none" strike="noStrike" cap="none" normalizeH="0" baseline="0" dirty="0" smtClean="0">
                          <a:ln>
                            <a:noFill/>
                          </a:ln>
                          <a:solidFill>
                            <a:schemeClr val="tx1"/>
                          </a:solidFill>
                          <a:effectLst/>
                          <a:latin typeface="Arial" charset="0"/>
                          <a:ea typeface="Geneva" charset="-128"/>
                          <a:cs typeface="Arial" charset="0"/>
                        </a:rPr>
                        <a:t>5</a:t>
                      </a: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200" b="1" i="0" u="none" strike="noStrike" cap="none" normalizeH="0" baseline="0" dirty="0" smtClean="0">
                          <a:ln>
                            <a:noFill/>
                          </a:ln>
                          <a:solidFill>
                            <a:schemeClr val="tx1"/>
                          </a:solidFill>
                          <a:effectLst/>
                          <a:latin typeface="Arial" charset="0"/>
                          <a:ea typeface="Geneva" charset="-128"/>
                          <a:cs typeface="Arial" charset="0"/>
                        </a:rPr>
                        <a:t>6</a:t>
                      </a: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b="100000"/>
                      </a:path>
                      <a:tileRect t="-100000" r="-100000"/>
                    </a:gra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200" b="1" i="0" u="none" strike="noStrike" cap="none" normalizeH="0" baseline="0" dirty="0" smtClean="0">
                          <a:ln>
                            <a:noFill/>
                          </a:ln>
                          <a:solidFill>
                            <a:schemeClr val="tx1"/>
                          </a:solidFill>
                          <a:effectLst/>
                          <a:latin typeface="Arial" charset="0"/>
                          <a:ea typeface="Geneva" charset="-128"/>
                          <a:cs typeface="Arial" charset="0"/>
                        </a:rPr>
                        <a:t>7</a:t>
                      </a: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200" b="1" i="0" u="none" strike="noStrike" cap="none" normalizeH="0" baseline="0" dirty="0" smtClean="0">
                        <a:ln>
                          <a:noFill/>
                        </a:ln>
                        <a:solidFill>
                          <a:schemeClr val="tx1"/>
                        </a:solidFill>
                        <a:effectLst/>
                        <a:latin typeface="Arial" charset="0"/>
                        <a:ea typeface="Geneva" charset="-128"/>
                        <a:cs typeface="Arial" charset="0"/>
                      </a:endParaRP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200" b="1" i="0" u="none" strike="noStrike" cap="none" normalizeH="0" baseline="0" dirty="0" smtClean="0">
                        <a:ln>
                          <a:noFill/>
                        </a:ln>
                        <a:solidFill>
                          <a:schemeClr val="tx1"/>
                        </a:solidFill>
                        <a:effectLst/>
                        <a:latin typeface="Arial" charset="0"/>
                        <a:ea typeface="Geneva" charset="-128"/>
                        <a:cs typeface="Arial" charset="0"/>
                      </a:endParaRP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200" b="1" i="0" u="none" strike="noStrike" cap="none" normalizeH="0" baseline="0" dirty="0" smtClean="0">
                        <a:ln>
                          <a:noFill/>
                        </a:ln>
                        <a:solidFill>
                          <a:schemeClr val="tx1"/>
                        </a:solidFill>
                        <a:effectLst/>
                        <a:latin typeface="Arial" charset="0"/>
                        <a:ea typeface="Geneva" charset="-128"/>
                        <a:cs typeface="Arial" charset="0"/>
                      </a:endParaRPr>
                    </a:p>
                  </a:txBody>
                  <a:tcPr marL="91426" marR="91426"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251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200" b="1" i="1" u="none" strike="noStrike" cap="none" normalizeH="0" baseline="0" dirty="0" smtClean="0">
                          <a:ln>
                            <a:noFill/>
                          </a:ln>
                          <a:solidFill>
                            <a:schemeClr val="tx1"/>
                          </a:solidFill>
                          <a:effectLst/>
                          <a:latin typeface="Arial" charset="0"/>
                          <a:ea typeface="Geneva" charset="-128"/>
                          <a:cs typeface="Arial" charset="0"/>
                        </a:rPr>
                        <a:t>Kinesiska, skriftligt</a:t>
                      </a:r>
                    </a:p>
                  </a:txBody>
                  <a:tcPr marL="91426" marR="91426"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200" b="1" i="0" u="none" strike="noStrike" cap="none" normalizeH="0" baseline="0" dirty="0" smtClean="0">
                          <a:ln>
                            <a:noFill/>
                          </a:ln>
                          <a:solidFill>
                            <a:schemeClr val="tx1"/>
                          </a:solidFill>
                          <a:effectLst/>
                          <a:latin typeface="Arial" charset="0"/>
                          <a:ea typeface="Geneva" charset="-128"/>
                          <a:cs typeface="Arial" charset="0"/>
                        </a:rPr>
                        <a:t>1</a:t>
                      </a: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200" b="1" i="0" u="none" strike="noStrike" cap="none" normalizeH="0" baseline="0" dirty="0" smtClean="0">
                          <a:ln>
                            <a:noFill/>
                          </a:ln>
                          <a:solidFill>
                            <a:schemeClr val="tx1"/>
                          </a:solidFill>
                          <a:effectLst/>
                          <a:latin typeface="Arial" charset="0"/>
                          <a:ea typeface="Geneva" charset="-128"/>
                          <a:cs typeface="Arial" charset="0"/>
                        </a:rPr>
                        <a:t>2</a:t>
                      </a: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200" b="1" i="0" u="none" strike="noStrike" cap="none" normalizeH="0" baseline="0" dirty="0" smtClean="0">
                          <a:ln>
                            <a:noFill/>
                          </a:ln>
                          <a:solidFill>
                            <a:schemeClr val="tx1"/>
                          </a:solidFill>
                          <a:effectLst/>
                          <a:latin typeface="Arial" charset="0"/>
                          <a:ea typeface="Geneva" charset="-128"/>
                          <a:cs typeface="Arial" charset="0"/>
                        </a:rPr>
                        <a:t>3</a:t>
                      </a: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200" b="1" i="0" u="none" strike="noStrike" cap="none" normalizeH="0" baseline="0" dirty="0" smtClean="0">
                          <a:ln>
                            <a:noFill/>
                          </a:ln>
                          <a:solidFill>
                            <a:schemeClr val="tx1"/>
                          </a:solidFill>
                          <a:effectLst/>
                          <a:latin typeface="Arial" charset="0"/>
                          <a:ea typeface="Geneva" charset="-128"/>
                          <a:cs typeface="Arial" charset="0"/>
                        </a:rPr>
                        <a:t>4</a:t>
                      </a: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200" b="1" i="0" u="none" strike="noStrike" cap="none" normalizeH="0" baseline="0" dirty="0" smtClean="0">
                          <a:ln>
                            <a:noFill/>
                          </a:ln>
                          <a:solidFill>
                            <a:schemeClr val="tx1"/>
                          </a:solidFill>
                          <a:effectLst/>
                          <a:latin typeface="Arial" charset="0"/>
                          <a:ea typeface="Geneva" charset="-128"/>
                          <a:cs typeface="Arial" charset="0"/>
                        </a:rPr>
                        <a:t>5</a:t>
                      </a: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r="100000" b="100000"/>
                      </a:path>
                      <a:tileRect l="-100000" t="-100000"/>
                    </a:gra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200" b="1" i="0" u="none" strike="noStrike" cap="none" normalizeH="0" baseline="0" dirty="0" smtClean="0">
                          <a:ln>
                            <a:noFill/>
                          </a:ln>
                          <a:solidFill>
                            <a:schemeClr val="tx1"/>
                          </a:solidFill>
                          <a:effectLst/>
                          <a:latin typeface="Arial" charset="0"/>
                          <a:ea typeface="Geneva" charset="-128"/>
                          <a:cs typeface="Arial" charset="0"/>
                        </a:rPr>
                        <a:t>6</a:t>
                      </a: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sv-SE" sz="1200" b="1" i="0" u="none" strike="noStrike" cap="none" normalizeH="0" baseline="0" dirty="0" smtClean="0">
                          <a:ln>
                            <a:noFill/>
                          </a:ln>
                          <a:solidFill>
                            <a:schemeClr val="tx1"/>
                          </a:solidFill>
                          <a:effectLst/>
                          <a:latin typeface="Arial" charset="0"/>
                          <a:ea typeface="Geneva" charset="-128"/>
                          <a:cs typeface="Arial" charset="0"/>
                        </a:rPr>
                        <a:t>7</a:t>
                      </a: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t="100000"/>
                      </a:path>
                      <a:tileRect r="-100000" b="-100000"/>
                    </a:gradFill>
                  </a:tcPr>
                </a:tc>
                <a:tc hMerge="1">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000" b="0" i="0" u="none" strike="noStrike" cap="none" normalizeH="0" baseline="0" dirty="0" smtClean="0">
                        <a:ln>
                          <a:noFill/>
                        </a:ln>
                        <a:solidFill>
                          <a:schemeClr val="tx1"/>
                        </a:solidFill>
                        <a:effectLst/>
                        <a:latin typeface="Arial" charset="0"/>
                        <a:ea typeface="Geneva" charset="-128"/>
                        <a:cs typeface="Arial" charset="0"/>
                      </a:endParaRPr>
                    </a:p>
                  </a:txBody>
                  <a:tcPr marL="91426" marR="91426"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200" b="1" i="0" u="none" strike="noStrike" cap="none" normalizeH="0" baseline="0" dirty="0" smtClean="0">
                        <a:ln>
                          <a:noFill/>
                        </a:ln>
                        <a:solidFill>
                          <a:schemeClr val="tx1"/>
                        </a:solidFill>
                        <a:effectLst/>
                        <a:latin typeface="Arial" charset="0"/>
                        <a:ea typeface="Geneva" charset="-128"/>
                        <a:cs typeface="Arial" charset="0"/>
                      </a:endParaRP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200" b="1" i="0" u="none" strike="noStrike" cap="none" normalizeH="0" baseline="0" dirty="0" smtClean="0">
                        <a:ln>
                          <a:noFill/>
                        </a:ln>
                        <a:solidFill>
                          <a:schemeClr val="tx1"/>
                        </a:solidFill>
                        <a:effectLst/>
                        <a:latin typeface="Arial" charset="0"/>
                        <a:ea typeface="Geneva" charset="-128"/>
                        <a:cs typeface="Arial" charset="0"/>
                      </a:endParaRP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200" b="1" i="0" u="none" strike="noStrike" cap="none" normalizeH="0" baseline="0" dirty="0" smtClean="0">
                        <a:ln>
                          <a:noFill/>
                        </a:ln>
                        <a:solidFill>
                          <a:schemeClr val="tx1"/>
                        </a:solidFill>
                        <a:effectLst/>
                        <a:latin typeface="Arial" charset="0"/>
                        <a:ea typeface="Geneva" charset="-128"/>
                        <a:cs typeface="Arial" charset="0"/>
                      </a:endParaRPr>
                    </a:p>
                  </a:txBody>
                  <a:tcPr marL="91426" marR="9142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sv-SE" sz="1200" b="1" i="0" u="none" strike="noStrike" cap="none" normalizeH="0" baseline="0" dirty="0" smtClean="0">
                        <a:ln>
                          <a:noFill/>
                        </a:ln>
                        <a:solidFill>
                          <a:schemeClr val="tx1"/>
                        </a:solidFill>
                        <a:effectLst/>
                        <a:latin typeface="Arial" charset="0"/>
                        <a:ea typeface="Geneva" charset="-128"/>
                        <a:cs typeface="Arial" charset="0"/>
                      </a:endParaRPr>
                    </a:p>
                  </a:txBody>
                  <a:tcPr marL="91426" marR="91426"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11857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1"/>
          <p:cNvSpPr>
            <a:spLocks noGrp="1"/>
          </p:cNvSpPr>
          <p:nvPr>
            <p:ph type="title"/>
          </p:nvPr>
        </p:nvSpPr>
        <p:spPr>
          <a:xfrm>
            <a:off x="1936750" y="227013"/>
            <a:ext cx="6416675" cy="590550"/>
          </a:xfrm>
        </p:spPr>
        <p:txBody>
          <a:bodyPr/>
          <a:lstStyle/>
          <a:p>
            <a:r>
              <a:rPr lang="sv-SE" altLang="sv-SE" dirty="0" smtClean="0">
                <a:latin typeface="Arial" charset="0"/>
                <a:cs typeface="Arial" charset="0"/>
              </a:rPr>
              <a:t>Var finns det?</a:t>
            </a:r>
          </a:p>
        </p:txBody>
      </p:sp>
      <p:sp>
        <p:nvSpPr>
          <p:cNvPr id="11267" name="Platshållare för text 12"/>
          <p:cNvSpPr>
            <a:spLocks noGrp="1"/>
          </p:cNvSpPr>
          <p:nvPr>
            <p:ph type="body" sz="quarter" idx="12"/>
          </p:nvPr>
        </p:nvSpPr>
        <p:spPr>
          <a:xfrm>
            <a:off x="933450" y="1811338"/>
            <a:ext cx="7273925" cy="3895725"/>
          </a:xfrm>
        </p:spPr>
        <p:txBody>
          <a:bodyPr/>
          <a:lstStyle/>
          <a:p>
            <a:endParaRPr lang="sv-SE" altLang="sv-SE" dirty="0" smtClean="0">
              <a:latin typeface="Arial" charset="0"/>
              <a:cs typeface="Arial" charset="0"/>
            </a:endParaRPr>
          </a:p>
          <a:p>
            <a:endParaRPr lang="sv-SE" altLang="sv-SE" dirty="0">
              <a:latin typeface="Arial" charset="0"/>
              <a:cs typeface="Arial" charset="0"/>
            </a:endParaRPr>
          </a:p>
          <a:p>
            <a:endParaRPr lang="sv-SE" altLang="sv-SE" dirty="0" smtClean="0">
              <a:latin typeface="Arial" charset="0"/>
              <a:cs typeface="Arial" charset="0"/>
            </a:endParaRPr>
          </a:p>
          <a:p>
            <a:r>
              <a:rPr lang="sv-SE" altLang="sv-SE" dirty="0" smtClean="0">
                <a:latin typeface="Arial" charset="0"/>
                <a:cs typeface="Arial" charset="0"/>
              </a:rPr>
              <a:t>http</a:t>
            </a:r>
            <a:r>
              <a:rPr lang="sv-SE" altLang="sv-SE" dirty="0">
                <a:latin typeface="Arial" charset="0"/>
                <a:cs typeface="Arial" charset="0"/>
              </a:rPr>
              <a:t>://www.skolverket.se/skolutveckling/larande/sprak/amnen</a:t>
            </a:r>
            <a:endParaRPr lang="sv-SE" altLang="sv-SE" dirty="0" smtClean="0">
              <a:latin typeface="Arial" charset="0"/>
              <a:cs typeface="Arial" charset="0"/>
            </a:endParaRPr>
          </a:p>
        </p:txBody>
      </p:sp>
    </p:spTree>
    <p:extLst>
      <p:ext uri="{BB962C8B-B14F-4D97-AF65-F5344CB8AC3E}">
        <p14:creationId xmlns:p14="http://schemas.microsoft.com/office/powerpoint/2010/main" val="1466973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ubrik 11"/>
          <p:cNvSpPr>
            <a:spLocks noGrp="1"/>
          </p:cNvSpPr>
          <p:nvPr>
            <p:ph type="title"/>
          </p:nvPr>
        </p:nvSpPr>
        <p:spPr>
          <a:xfrm>
            <a:off x="1936750" y="227013"/>
            <a:ext cx="6416675" cy="590550"/>
          </a:xfrm>
        </p:spPr>
        <p:txBody>
          <a:bodyPr/>
          <a:lstStyle/>
          <a:p>
            <a:endParaRPr lang="sv-SE" altLang="sv-SE" smtClean="0">
              <a:latin typeface="Arial" charset="0"/>
              <a:cs typeface="Arial" charset="0"/>
            </a:endParaRPr>
          </a:p>
        </p:txBody>
      </p:sp>
      <p:sp>
        <p:nvSpPr>
          <p:cNvPr id="12291" name="Platshållare för text 12"/>
          <p:cNvSpPr>
            <a:spLocks noGrp="1"/>
          </p:cNvSpPr>
          <p:nvPr>
            <p:ph type="body" sz="quarter" idx="12"/>
          </p:nvPr>
        </p:nvSpPr>
        <p:spPr/>
        <p:txBody>
          <a:bodyPr/>
          <a:lstStyle/>
          <a:p>
            <a:endParaRPr lang="sv-SE" altLang="sv-SE" smtClean="0">
              <a:latin typeface="Arial" charset="0"/>
              <a:cs typeface="Arial" charset="0"/>
            </a:endParaRPr>
          </a:p>
        </p:txBody>
      </p:sp>
    </p:spTree>
    <p:extLst>
      <p:ext uri="{BB962C8B-B14F-4D97-AF65-F5344CB8AC3E}">
        <p14:creationId xmlns:p14="http://schemas.microsoft.com/office/powerpoint/2010/main" val="2167722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11"/>
          <p:cNvSpPr>
            <a:spLocks noGrp="1"/>
          </p:cNvSpPr>
          <p:nvPr>
            <p:ph type="title"/>
          </p:nvPr>
        </p:nvSpPr>
        <p:spPr>
          <a:xfrm>
            <a:off x="1936750" y="227013"/>
            <a:ext cx="6416675" cy="590550"/>
          </a:xfrm>
        </p:spPr>
        <p:txBody>
          <a:bodyPr/>
          <a:lstStyle/>
          <a:p>
            <a:endParaRPr lang="sv-SE" altLang="sv-SE" smtClean="0">
              <a:latin typeface="Arial" charset="0"/>
              <a:cs typeface="Arial" charset="0"/>
            </a:endParaRPr>
          </a:p>
        </p:txBody>
      </p:sp>
      <p:sp>
        <p:nvSpPr>
          <p:cNvPr id="13315" name="Platshållare för text 12"/>
          <p:cNvSpPr>
            <a:spLocks noGrp="1"/>
          </p:cNvSpPr>
          <p:nvPr>
            <p:ph type="body" sz="quarter" idx="12"/>
          </p:nvPr>
        </p:nvSpPr>
        <p:spPr/>
        <p:txBody>
          <a:bodyPr/>
          <a:lstStyle/>
          <a:p>
            <a:endParaRPr lang="sv-SE" altLang="sv-SE" smtClean="0">
              <a:latin typeface="Arial" charset="0"/>
              <a:cs typeface="Arial" charset="0"/>
            </a:endParaRPr>
          </a:p>
        </p:txBody>
      </p:sp>
    </p:spTree>
    <p:extLst>
      <p:ext uri="{BB962C8B-B14F-4D97-AF65-F5344CB8AC3E}">
        <p14:creationId xmlns:p14="http://schemas.microsoft.com/office/powerpoint/2010/main" val="688564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ubrik 7"/>
          <p:cNvSpPr>
            <a:spLocks noGrp="1"/>
          </p:cNvSpPr>
          <p:nvPr>
            <p:ph type="title"/>
          </p:nvPr>
        </p:nvSpPr>
        <p:spPr>
          <a:xfrm>
            <a:off x="1936750" y="227013"/>
            <a:ext cx="6416675" cy="590550"/>
          </a:xfrm>
        </p:spPr>
        <p:txBody>
          <a:bodyPr/>
          <a:lstStyle/>
          <a:p>
            <a:r>
              <a:rPr lang="sv-SE" altLang="sv-SE" dirty="0" smtClean="0">
                <a:latin typeface="Arial" charset="0"/>
                <a:cs typeface="Arial" charset="0"/>
              </a:rPr>
              <a:t>Kunskapskraven</a:t>
            </a:r>
          </a:p>
        </p:txBody>
      </p:sp>
      <p:sp>
        <p:nvSpPr>
          <p:cNvPr id="4" name="AutoShape 12"/>
          <p:cNvSpPr>
            <a:spLocks noGrp="1" noChangeArrowheads="1"/>
          </p:cNvSpPr>
          <p:nvPr>
            <p:ph type="body" sz="quarter" idx="12"/>
          </p:nvPr>
        </p:nvSpPr>
        <p:spPr bwMode="auto">
          <a:xfrm>
            <a:off x="5166361" y="1910829"/>
            <a:ext cx="3187064" cy="1243852"/>
          </a:xfrm>
          <a:prstGeom prst="flowChartAlternateProcess">
            <a:avLst/>
          </a:prstGeom>
          <a:solidFill>
            <a:srgbClr val="0071B9">
              <a:alpha val="69804"/>
            </a:srgbClr>
          </a:solidFill>
          <a:ln/>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sv-SE" sz="2800" b="0" dirty="0"/>
              <a:t>Centralt innehåll</a:t>
            </a:r>
          </a:p>
        </p:txBody>
      </p:sp>
      <p:sp>
        <p:nvSpPr>
          <p:cNvPr id="5" name="AutoShape 15"/>
          <p:cNvSpPr>
            <a:spLocks noChangeArrowheads="1"/>
          </p:cNvSpPr>
          <p:nvPr/>
        </p:nvSpPr>
        <p:spPr bwMode="auto">
          <a:xfrm>
            <a:off x="1331640" y="1910828"/>
            <a:ext cx="3171780" cy="1243853"/>
          </a:xfrm>
          <a:prstGeom prst="flowChartAlternateProcess">
            <a:avLst/>
          </a:prstGeom>
          <a:solidFill>
            <a:srgbClr val="0071B9">
              <a:alpha val="69804"/>
            </a:srgbClr>
          </a:solidFill>
          <a:ln/>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sv-SE" sz="2800" b="0" dirty="0"/>
              <a:t>Syfte - förmågor</a:t>
            </a:r>
          </a:p>
        </p:txBody>
      </p:sp>
      <p:sp>
        <p:nvSpPr>
          <p:cNvPr id="6" name="AutoShape 10"/>
          <p:cNvSpPr>
            <a:spLocks noChangeArrowheads="1"/>
          </p:cNvSpPr>
          <p:nvPr/>
        </p:nvSpPr>
        <p:spPr bwMode="auto">
          <a:xfrm>
            <a:off x="3181483" y="4246240"/>
            <a:ext cx="3512740" cy="1300436"/>
          </a:xfrm>
          <a:prstGeom prst="flowChartAlternateProcess">
            <a:avLst/>
          </a:prstGeom>
          <a:solidFill>
            <a:srgbClr val="0071B9">
              <a:alpha val="69804"/>
            </a:srgbClr>
          </a:solidFill>
          <a:ln/>
        </p:spPr>
        <p:style>
          <a:lnRef idx="0">
            <a:schemeClr val="accent5"/>
          </a:lnRef>
          <a:fillRef idx="3">
            <a:schemeClr val="accent5"/>
          </a:fillRef>
          <a:effectRef idx="3">
            <a:schemeClr val="accent5"/>
          </a:effectRef>
          <a:fontRef idx="minor">
            <a:schemeClr val="lt1"/>
          </a:fontRef>
        </p:style>
        <p:txBody>
          <a:bodyPr wrap="none" anchor="ctr"/>
          <a:lstStyle/>
          <a:p>
            <a:pPr algn="ctr" defTabSz="914400">
              <a:defRPr/>
            </a:pPr>
            <a:r>
              <a:rPr lang="sv-SE" sz="2800" b="0"/>
              <a:t>Kunskapskrav</a:t>
            </a:r>
          </a:p>
        </p:txBody>
      </p:sp>
      <p:cxnSp>
        <p:nvCxnSpPr>
          <p:cNvPr id="7" name="Rak pil 6"/>
          <p:cNvCxnSpPr/>
          <p:nvPr/>
        </p:nvCxnSpPr>
        <p:spPr>
          <a:xfrm>
            <a:off x="3271838" y="3343016"/>
            <a:ext cx="1156146" cy="68490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Rak pil 7"/>
          <p:cNvCxnSpPr/>
          <p:nvPr/>
        </p:nvCxnSpPr>
        <p:spPr>
          <a:xfrm flipH="1">
            <a:off x="5520258" y="3343015"/>
            <a:ext cx="776436" cy="68490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1"/>
          <p:cNvSpPr>
            <a:spLocks noGrp="1"/>
          </p:cNvSpPr>
          <p:nvPr>
            <p:ph type="title"/>
          </p:nvPr>
        </p:nvSpPr>
        <p:spPr>
          <a:xfrm>
            <a:off x="1936750" y="227013"/>
            <a:ext cx="6416675" cy="590550"/>
          </a:xfrm>
        </p:spPr>
        <p:txBody>
          <a:bodyPr/>
          <a:lstStyle/>
          <a:p>
            <a:r>
              <a:rPr lang="sv-SE" altLang="sv-SE" dirty="0" smtClean="0">
                <a:latin typeface="Arial" charset="0"/>
                <a:cs typeface="Arial" charset="0"/>
              </a:rPr>
              <a:t>Bedömningsaspekter</a:t>
            </a:r>
          </a:p>
        </p:txBody>
      </p:sp>
      <p:sp>
        <p:nvSpPr>
          <p:cNvPr id="11267" name="Platshållare för text 12"/>
          <p:cNvSpPr>
            <a:spLocks noGrp="1"/>
          </p:cNvSpPr>
          <p:nvPr>
            <p:ph type="body" sz="quarter" idx="12"/>
          </p:nvPr>
        </p:nvSpPr>
        <p:spPr>
          <a:xfrm>
            <a:off x="933450" y="1811338"/>
            <a:ext cx="7273925" cy="3895725"/>
          </a:xfrm>
        </p:spPr>
        <p:txBody>
          <a:bodyPr/>
          <a:lstStyle/>
          <a:p>
            <a:r>
              <a:rPr lang="sv-SE" dirty="0"/>
              <a:t>I muntliga och skriftliga framställningar i olika genrer kan eleven formulera sig </a:t>
            </a:r>
            <a:r>
              <a:rPr lang="sv-SE" b="1" dirty="0"/>
              <a:t>relativt varierat, relativt tydligt och relativt sammanhängande</a:t>
            </a:r>
            <a:r>
              <a:rPr lang="sv-SE" dirty="0"/>
              <a:t>. </a:t>
            </a:r>
            <a:r>
              <a:rPr lang="sv-SE" b="1" dirty="0"/>
              <a:t>Eleven formulerar sig även med visst flyt och i någon mån anpassat till syfte, mottagare och situation.</a:t>
            </a:r>
            <a:r>
              <a:rPr lang="sv-SE" dirty="0"/>
              <a:t> </a:t>
            </a:r>
            <a:endParaRPr lang="sv-SE" altLang="sv-SE"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ubrik 11"/>
          <p:cNvSpPr>
            <a:spLocks noGrp="1"/>
          </p:cNvSpPr>
          <p:nvPr>
            <p:ph type="title"/>
          </p:nvPr>
        </p:nvSpPr>
        <p:spPr>
          <a:xfrm>
            <a:off x="1936750" y="227013"/>
            <a:ext cx="6416675" cy="590550"/>
          </a:xfrm>
        </p:spPr>
        <p:txBody>
          <a:bodyPr/>
          <a:lstStyle/>
          <a:p>
            <a:r>
              <a:rPr lang="sv-SE" dirty="0" smtClean="0"/>
              <a:t/>
            </a:r>
            <a:br>
              <a:rPr lang="sv-SE" dirty="0" smtClean="0"/>
            </a:br>
            <a:r>
              <a:rPr lang="sv-SE" dirty="0" smtClean="0"/>
              <a:t>Språkets </a:t>
            </a:r>
            <a:r>
              <a:rPr lang="sv-SE" dirty="0"/>
              <a:t>omfång och bredd</a:t>
            </a:r>
            <a:br>
              <a:rPr lang="sv-SE" dirty="0"/>
            </a:br>
            <a:endParaRPr lang="sv-SE" altLang="sv-SE" dirty="0" smtClean="0">
              <a:latin typeface="Arial" charset="0"/>
              <a:cs typeface="Arial" charset="0"/>
            </a:endParaRPr>
          </a:p>
        </p:txBody>
      </p:sp>
      <p:sp>
        <p:nvSpPr>
          <p:cNvPr id="12291" name="Platshållare för text 12"/>
          <p:cNvSpPr>
            <a:spLocks noGrp="1"/>
          </p:cNvSpPr>
          <p:nvPr>
            <p:ph type="body" sz="quarter" idx="12"/>
          </p:nvPr>
        </p:nvSpPr>
        <p:spPr>
          <a:xfrm>
            <a:off x="852292" y="1811338"/>
            <a:ext cx="7281863" cy="3895725"/>
          </a:xfrm>
        </p:spPr>
        <p:txBody>
          <a:bodyPr/>
          <a:lstStyle/>
          <a:p>
            <a:r>
              <a:rPr lang="sv-SE" dirty="0"/>
              <a:t>I muntliga och skriftliga framställningar i olika genrer kan eleven formulera sig </a:t>
            </a:r>
            <a:endParaRPr lang="sv-SE" dirty="0" smtClean="0"/>
          </a:p>
          <a:p>
            <a:r>
              <a:rPr lang="sv-SE" b="1" dirty="0" smtClean="0">
                <a:solidFill>
                  <a:srgbClr val="593160"/>
                </a:solidFill>
              </a:rPr>
              <a:t>-</a:t>
            </a:r>
            <a:r>
              <a:rPr lang="sv-SE" b="1" dirty="0" smtClean="0">
                <a:solidFill>
                  <a:srgbClr val="FF0000"/>
                </a:solidFill>
              </a:rPr>
              <a:t> enkelt</a:t>
            </a:r>
            <a:r>
              <a:rPr lang="sv-SE" b="1" dirty="0"/>
              <a:t>, begripligt och relativt sammanhängande</a:t>
            </a:r>
            <a:r>
              <a:rPr lang="sv-SE" dirty="0"/>
              <a:t>. </a:t>
            </a:r>
            <a:endParaRPr lang="sv-SE" altLang="sv-SE" dirty="0" smtClean="0">
              <a:latin typeface="Arial" charset="0"/>
              <a:cs typeface="Arial" charset="0"/>
            </a:endParaRPr>
          </a:p>
          <a:p>
            <a:r>
              <a:rPr lang="sv-SE" b="1" dirty="0" smtClean="0">
                <a:solidFill>
                  <a:srgbClr val="593160"/>
                </a:solidFill>
              </a:rPr>
              <a:t>-</a:t>
            </a:r>
            <a:r>
              <a:rPr lang="sv-SE" b="1" dirty="0" smtClean="0">
                <a:solidFill>
                  <a:srgbClr val="FF0000"/>
                </a:solidFill>
              </a:rPr>
              <a:t> relativt </a:t>
            </a:r>
            <a:r>
              <a:rPr lang="sv-SE" b="1" dirty="0">
                <a:solidFill>
                  <a:srgbClr val="FF0000"/>
                </a:solidFill>
              </a:rPr>
              <a:t>varierat</a:t>
            </a:r>
            <a:r>
              <a:rPr lang="sv-SE" b="1" dirty="0"/>
              <a:t>, relativt tydligt och relativt sammanhängande</a:t>
            </a:r>
            <a:r>
              <a:rPr lang="sv-SE" dirty="0" smtClean="0"/>
              <a:t>.</a:t>
            </a:r>
            <a:r>
              <a:rPr lang="sv-SE" b="1" dirty="0" smtClean="0"/>
              <a:t> </a:t>
            </a:r>
            <a:endParaRPr lang="sv-SE" altLang="sv-SE" dirty="0"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ubrik 21"/>
          <p:cNvSpPr>
            <a:spLocks noGrp="1"/>
          </p:cNvSpPr>
          <p:nvPr>
            <p:ph type="title"/>
          </p:nvPr>
        </p:nvSpPr>
        <p:spPr>
          <a:xfrm>
            <a:off x="2298700" y="227013"/>
            <a:ext cx="6416675" cy="590550"/>
          </a:xfrm>
        </p:spPr>
        <p:txBody>
          <a:bodyPr/>
          <a:lstStyle/>
          <a:p>
            <a:r>
              <a:rPr lang="sv-SE" dirty="0" smtClean="0"/>
              <a:t/>
            </a:r>
            <a:br>
              <a:rPr lang="sv-SE" dirty="0" smtClean="0"/>
            </a:br>
            <a:r>
              <a:rPr lang="sv-SE" dirty="0" smtClean="0"/>
              <a:t>Språkets </a:t>
            </a:r>
            <a:r>
              <a:rPr lang="sv-SE" dirty="0"/>
              <a:t>precision</a:t>
            </a:r>
            <a:br>
              <a:rPr lang="sv-SE" dirty="0"/>
            </a:br>
            <a:endParaRPr lang="sv-SE" altLang="sv-SE" dirty="0" smtClean="0">
              <a:latin typeface="Arial" charset="0"/>
              <a:cs typeface="Arial" charset="0"/>
            </a:endParaRPr>
          </a:p>
        </p:txBody>
      </p:sp>
      <p:sp>
        <p:nvSpPr>
          <p:cNvPr id="14339" name="Platshållare för text 22"/>
          <p:cNvSpPr>
            <a:spLocks noGrp="1"/>
          </p:cNvSpPr>
          <p:nvPr>
            <p:ph type="body" sz="quarter" idx="12"/>
          </p:nvPr>
        </p:nvSpPr>
        <p:spPr>
          <a:xfrm>
            <a:off x="933450" y="1811338"/>
            <a:ext cx="7281863" cy="3895725"/>
          </a:xfrm>
        </p:spPr>
        <p:txBody>
          <a:bodyPr/>
          <a:lstStyle/>
          <a:p>
            <a:r>
              <a:rPr lang="sv-SE" dirty="0"/>
              <a:t>I muntliga och skriftliga framställningar i olika genrer kan eleven formulera sig </a:t>
            </a:r>
            <a:endParaRPr lang="sv-SE" dirty="0" smtClean="0"/>
          </a:p>
          <a:p>
            <a:r>
              <a:rPr lang="sv-SE" b="1" dirty="0"/>
              <a:t>-</a:t>
            </a:r>
            <a:r>
              <a:rPr lang="sv-SE" b="1" dirty="0" smtClean="0"/>
              <a:t>enkelt</a:t>
            </a:r>
            <a:r>
              <a:rPr lang="sv-SE" b="1" dirty="0"/>
              <a:t>, </a:t>
            </a:r>
            <a:r>
              <a:rPr lang="sv-SE" b="1" dirty="0">
                <a:solidFill>
                  <a:srgbClr val="FF0000"/>
                </a:solidFill>
              </a:rPr>
              <a:t>begripligt</a:t>
            </a:r>
            <a:r>
              <a:rPr lang="sv-SE" b="1" dirty="0"/>
              <a:t> och relativt </a:t>
            </a:r>
            <a:r>
              <a:rPr lang="sv-SE" b="1" dirty="0" smtClean="0"/>
              <a:t>samman-hängande</a:t>
            </a:r>
            <a:r>
              <a:rPr lang="sv-SE" dirty="0" smtClean="0"/>
              <a:t>.</a:t>
            </a:r>
            <a:endParaRPr lang="sv-SE" altLang="sv-SE" dirty="0" smtClean="0">
              <a:latin typeface="Arial" charset="0"/>
              <a:cs typeface="Arial" charset="0"/>
            </a:endParaRPr>
          </a:p>
          <a:p>
            <a:r>
              <a:rPr lang="sv-SE" b="1" dirty="0" smtClean="0"/>
              <a:t>-relativt </a:t>
            </a:r>
            <a:r>
              <a:rPr lang="sv-SE" b="1" dirty="0"/>
              <a:t>varierat, </a:t>
            </a:r>
            <a:r>
              <a:rPr lang="sv-SE" b="1" dirty="0">
                <a:solidFill>
                  <a:srgbClr val="FF0000"/>
                </a:solidFill>
              </a:rPr>
              <a:t>relativt tydligt </a:t>
            </a:r>
            <a:r>
              <a:rPr lang="sv-SE" b="1" dirty="0"/>
              <a:t>och relativt sammanhängande</a:t>
            </a:r>
            <a:r>
              <a:rPr lang="sv-SE" dirty="0" smtClean="0"/>
              <a:t>.</a:t>
            </a:r>
          </a:p>
          <a:p>
            <a:r>
              <a:rPr lang="sv-SE" dirty="0" smtClean="0"/>
              <a:t>-</a:t>
            </a:r>
            <a:r>
              <a:rPr lang="sv-SE" b="1" dirty="0"/>
              <a:t> relativt varierat, </a:t>
            </a:r>
            <a:r>
              <a:rPr lang="sv-SE" b="1" dirty="0">
                <a:solidFill>
                  <a:srgbClr val="FF0000"/>
                </a:solidFill>
              </a:rPr>
              <a:t>tydligt</a:t>
            </a:r>
            <a:r>
              <a:rPr lang="sv-SE" b="1" dirty="0"/>
              <a:t> och </a:t>
            </a:r>
            <a:r>
              <a:rPr lang="sv-SE" b="1" dirty="0" smtClean="0"/>
              <a:t>samman-hängande</a:t>
            </a:r>
            <a:r>
              <a:rPr lang="sv-SE" dirty="0"/>
              <a:t>.</a:t>
            </a:r>
            <a:r>
              <a:rPr lang="sv-SE" b="1" dirty="0"/>
              <a:t> </a:t>
            </a:r>
            <a:endParaRPr lang="sv-SE" dirty="0" smtClean="0"/>
          </a:p>
          <a:p>
            <a:endParaRPr lang="sv-SE" altLang="sv-SE" dirty="0"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11"/>
          <p:cNvSpPr>
            <a:spLocks noGrp="1"/>
          </p:cNvSpPr>
          <p:nvPr>
            <p:ph type="title"/>
          </p:nvPr>
        </p:nvSpPr>
        <p:spPr>
          <a:xfrm>
            <a:off x="1936750" y="227013"/>
            <a:ext cx="6416675" cy="590550"/>
          </a:xfrm>
        </p:spPr>
        <p:txBody>
          <a:bodyPr/>
          <a:lstStyle/>
          <a:p>
            <a:r>
              <a:rPr lang="sv-SE" dirty="0"/>
              <a:t>Grad av textbindning</a:t>
            </a:r>
            <a:endParaRPr lang="sv-SE" altLang="sv-SE" dirty="0" smtClean="0">
              <a:latin typeface="Arial" charset="0"/>
              <a:cs typeface="Arial" charset="0"/>
            </a:endParaRPr>
          </a:p>
        </p:txBody>
      </p:sp>
      <p:sp>
        <p:nvSpPr>
          <p:cNvPr id="13315" name="Platshållare för text 12"/>
          <p:cNvSpPr>
            <a:spLocks noGrp="1"/>
          </p:cNvSpPr>
          <p:nvPr>
            <p:ph type="body" sz="quarter" idx="12"/>
          </p:nvPr>
        </p:nvSpPr>
        <p:spPr/>
        <p:txBody>
          <a:bodyPr/>
          <a:lstStyle/>
          <a:p>
            <a:r>
              <a:rPr lang="sv-SE" dirty="0"/>
              <a:t>I muntliga och skriftliga framställningar av olika slag kan eleven formulera </a:t>
            </a:r>
            <a:r>
              <a:rPr lang="sv-SE" dirty="0" smtClean="0"/>
              <a:t>sig</a:t>
            </a:r>
          </a:p>
          <a:p>
            <a:r>
              <a:rPr lang="sv-SE" b="1" dirty="0" smtClean="0"/>
              <a:t>-enkelt </a:t>
            </a:r>
            <a:r>
              <a:rPr lang="sv-SE" b="1" dirty="0"/>
              <a:t>och begripligt </a:t>
            </a:r>
            <a:r>
              <a:rPr lang="sv-SE" b="1" dirty="0">
                <a:solidFill>
                  <a:srgbClr val="FF0000"/>
                </a:solidFill>
              </a:rPr>
              <a:t>med fraser och meningar</a:t>
            </a:r>
            <a:r>
              <a:rPr lang="sv-SE" dirty="0">
                <a:solidFill>
                  <a:srgbClr val="FF0000"/>
                </a:solidFill>
              </a:rPr>
              <a:t>.</a:t>
            </a:r>
            <a:r>
              <a:rPr lang="sv-SE" dirty="0"/>
              <a:t> </a:t>
            </a:r>
            <a:endParaRPr lang="sv-SE" dirty="0" smtClean="0"/>
          </a:p>
          <a:p>
            <a:r>
              <a:rPr lang="sv-SE" b="1" dirty="0" smtClean="0"/>
              <a:t>-enkelt</a:t>
            </a:r>
            <a:r>
              <a:rPr lang="sv-SE" b="1" dirty="0"/>
              <a:t>, relativt tydligt och </a:t>
            </a:r>
            <a:r>
              <a:rPr lang="sv-SE" b="1" dirty="0">
                <a:solidFill>
                  <a:srgbClr val="FF0000"/>
                </a:solidFill>
              </a:rPr>
              <a:t>till viss del sammanhängande</a:t>
            </a:r>
            <a:r>
              <a:rPr lang="sv-SE" dirty="0" smtClean="0">
                <a:solidFill>
                  <a:srgbClr val="FF0000"/>
                </a:solidFill>
              </a:rPr>
              <a:t>.</a:t>
            </a:r>
          </a:p>
          <a:p>
            <a:r>
              <a:rPr lang="sv-SE" b="1" dirty="0" smtClean="0"/>
              <a:t>-enkelt</a:t>
            </a:r>
            <a:r>
              <a:rPr lang="sv-SE" b="1" dirty="0"/>
              <a:t>, relativt tydligt och </a:t>
            </a:r>
            <a:r>
              <a:rPr lang="sv-SE" b="1" dirty="0">
                <a:solidFill>
                  <a:srgbClr val="FF0000"/>
                </a:solidFill>
              </a:rPr>
              <a:t>relativt sammanhängande</a:t>
            </a:r>
            <a:r>
              <a:rPr lang="sv-SE" dirty="0" smtClean="0">
                <a:solidFill>
                  <a:srgbClr val="FF0000"/>
                </a:solidFill>
              </a:rPr>
              <a:t>.</a:t>
            </a:r>
          </a:p>
          <a:p>
            <a:r>
              <a:rPr lang="sv-SE" b="1" dirty="0" smtClean="0"/>
              <a:t>-relativt </a:t>
            </a:r>
            <a:r>
              <a:rPr lang="sv-SE" b="1" dirty="0"/>
              <a:t>varierat, tydligt och </a:t>
            </a:r>
            <a:r>
              <a:rPr lang="sv-SE" b="1" dirty="0">
                <a:solidFill>
                  <a:srgbClr val="FF0000"/>
                </a:solidFill>
              </a:rPr>
              <a:t>sammanhängande</a:t>
            </a:r>
            <a:r>
              <a:rPr lang="sv-SE" dirty="0"/>
              <a:t>.</a:t>
            </a:r>
            <a:endParaRPr lang="sv-SE" dirty="0" smtClean="0">
              <a:solidFill>
                <a:srgbClr val="FF0000"/>
              </a:solidFill>
            </a:endParaRPr>
          </a:p>
          <a:p>
            <a:endParaRPr lang="sv-SE" altLang="sv-SE" dirty="0"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ubrik 7"/>
          <p:cNvSpPr>
            <a:spLocks noGrp="1"/>
          </p:cNvSpPr>
          <p:nvPr>
            <p:ph type="title"/>
          </p:nvPr>
        </p:nvSpPr>
        <p:spPr>
          <a:xfrm>
            <a:off x="1936750" y="227013"/>
            <a:ext cx="6416675" cy="590550"/>
          </a:xfrm>
        </p:spPr>
        <p:txBody>
          <a:bodyPr/>
          <a:lstStyle/>
          <a:p>
            <a:r>
              <a:rPr lang="sv-SE" dirty="0" smtClean="0"/>
              <a:t/>
            </a:r>
            <a:br>
              <a:rPr lang="sv-SE" dirty="0" smtClean="0"/>
            </a:br>
            <a:r>
              <a:rPr lang="sv-SE" dirty="0" smtClean="0"/>
              <a:t>Flöde </a:t>
            </a:r>
            <a:r>
              <a:rPr lang="sv-SE" dirty="0"/>
              <a:t>i produktion och interaktion</a:t>
            </a:r>
            <a:br>
              <a:rPr lang="sv-SE" dirty="0"/>
            </a:br>
            <a:endParaRPr lang="sv-SE" altLang="sv-SE" dirty="0" smtClean="0">
              <a:latin typeface="Arial" charset="0"/>
              <a:cs typeface="Arial" charset="0"/>
            </a:endParaRPr>
          </a:p>
        </p:txBody>
      </p:sp>
      <p:sp>
        <p:nvSpPr>
          <p:cNvPr id="10243" name="Platshållare för text 1"/>
          <p:cNvSpPr>
            <a:spLocks noGrp="1"/>
          </p:cNvSpPr>
          <p:nvPr>
            <p:ph type="body" sz="quarter" idx="12"/>
          </p:nvPr>
        </p:nvSpPr>
        <p:spPr>
          <a:xfrm>
            <a:off x="933450" y="1811338"/>
            <a:ext cx="7281863" cy="3895725"/>
          </a:xfrm>
        </p:spPr>
        <p:txBody>
          <a:bodyPr/>
          <a:lstStyle/>
          <a:p>
            <a:r>
              <a:rPr lang="sv-SE" dirty="0"/>
              <a:t>I muntlig och skriftlig interaktion i olika sammanhang kan eleven uttrycka sig </a:t>
            </a:r>
            <a:endParaRPr lang="sv-SE" dirty="0" smtClean="0"/>
          </a:p>
          <a:p>
            <a:r>
              <a:rPr lang="sv-SE" dirty="0" smtClean="0"/>
              <a:t>- </a:t>
            </a:r>
            <a:r>
              <a:rPr lang="sv-SE" b="1" dirty="0" smtClean="0"/>
              <a:t>enkelt </a:t>
            </a:r>
            <a:r>
              <a:rPr lang="sv-SE" b="1" dirty="0"/>
              <a:t>och begripligt </a:t>
            </a:r>
            <a:r>
              <a:rPr lang="sv-SE" b="1" dirty="0">
                <a:solidFill>
                  <a:srgbClr val="FF0000"/>
                </a:solidFill>
              </a:rPr>
              <a:t>med ord, fraser och meningar</a:t>
            </a:r>
            <a:r>
              <a:rPr lang="sv-SE" dirty="0"/>
              <a:t>.</a:t>
            </a:r>
            <a:endParaRPr lang="sv-SE" dirty="0" smtClean="0"/>
          </a:p>
          <a:p>
            <a:r>
              <a:rPr lang="sv-SE" dirty="0" smtClean="0"/>
              <a:t>-</a:t>
            </a:r>
            <a:r>
              <a:rPr lang="sv-SE" b="1" dirty="0" smtClean="0"/>
              <a:t> tydligt </a:t>
            </a:r>
            <a:r>
              <a:rPr lang="sv-SE" b="1" dirty="0"/>
              <a:t>och </a:t>
            </a:r>
            <a:r>
              <a:rPr lang="sv-SE" b="1" dirty="0" smtClean="0">
                <a:solidFill>
                  <a:srgbClr val="FF0000"/>
                </a:solidFill>
              </a:rPr>
              <a:t>med </a:t>
            </a:r>
            <a:r>
              <a:rPr lang="sv-SE" b="1" dirty="0">
                <a:solidFill>
                  <a:srgbClr val="FF0000"/>
                </a:solidFill>
              </a:rPr>
              <a:t>visst </a:t>
            </a:r>
            <a:r>
              <a:rPr lang="sv-SE" b="1" dirty="0" smtClean="0">
                <a:solidFill>
                  <a:srgbClr val="FF0000"/>
                </a:solidFill>
              </a:rPr>
              <a:t>flyt</a:t>
            </a:r>
            <a:r>
              <a:rPr lang="sv-SE" dirty="0" smtClean="0"/>
              <a:t>…</a:t>
            </a:r>
          </a:p>
          <a:p>
            <a:r>
              <a:rPr lang="sv-SE" dirty="0" smtClean="0"/>
              <a:t>-</a:t>
            </a:r>
            <a:r>
              <a:rPr lang="sv-SE" b="1" dirty="0"/>
              <a:t> tydligt och </a:t>
            </a:r>
            <a:r>
              <a:rPr lang="sv-SE" b="1" dirty="0">
                <a:solidFill>
                  <a:srgbClr val="FF0000"/>
                </a:solidFill>
              </a:rPr>
              <a:t>med </a:t>
            </a:r>
            <a:r>
              <a:rPr lang="sv-SE" b="1" dirty="0" smtClean="0">
                <a:solidFill>
                  <a:srgbClr val="FF0000"/>
                </a:solidFill>
              </a:rPr>
              <a:t>flyt</a:t>
            </a:r>
            <a:r>
              <a:rPr lang="sv-SE" dirty="0" smtClean="0"/>
              <a:t>.</a:t>
            </a:r>
          </a:p>
          <a:p>
            <a:endParaRPr lang="sv-SE" altLang="sv-SE" dirty="0" smtClean="0">
              <a:latin typeface="Arial" charset="0"/>
              <a:cs typeface="Arial" charset="0"/>
            </a:endParaRPr>
          </a:p>
        </p:txBody>
      </p:sp>
    </p:spTree>
    <p:extLst>
      <p:ext uri="{BB962C8B-B14F-4D97-AF65-F5344CB8AC3E}">
        <p14:creationId xmlns:p14="http://schemas.microsoft.com/office/powerpoint/2010/main" val="1340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1"/>
          <p:cNvSpPr>
            <a:spLocks noGrp="1"/>
          </p:cNvSpPr>
          <p:nvPr>
            <p:ph type="title"/>
          </p:nvPr>
        </p:nvSpPr>
        <p:spPr>
          <a:xfrm>
            <a:off x="1936750" y="227013"/>
            <a:ext cx="6416675" cy="590550"/>
          </a:xfrm>
        </p:spPr>
        <p:txBody>
          <a:bodyPr/>
          <a:lstStyle/>
          <a:p>
            <a:r>
              <a:rPr lang="sv-SE" dirty="0" smtClean="0"/>
              <a:t/>
            </a:r>
            <a:br>
              <a:rPr lang="sv-SE" dirty="0" smtClean="0"/>
            </a:br>
            <a:r>
              <a:rPr lang="sv-SE" dirty="0" smtClean="0"/>
              <a:t>Grad </a:t>
            </a:r>
            <a:r>
              <a:rPr lang="sv-SE" dirty="0"/>
              <a:t>av mottagaranpassning</a:t>
            </a:r>
            <a:br>
              <a:rPr lang="sv-SE" dirty="0"/>
            </a:br>
            <a:endParaRPr lang="sv-SE" altLang="sv-SE" dirty="0" smtClean="0">
              <a:latin typeface="Arial" charset="0"/>
              <a:cs typeface="Arial" charset="0"/>
            </a:endParaRPr>
          </a:p>
        </p:txBody>
      </p:sp>
      <p:sp>
        <p:nvSpPr>
          <p:cNvPr id="11267" name="Platshållare för text 12"/>
          <p:cNvSpPr>
            <a:spLocks noGrp="1"/>
          </p:cNvSpPr>
          <p:nvPr>
            <p:ph type="body" sz="quarter" idx="12"/>
          </p:nvPr>
        </p:nvSpPr>
        <p:spPr>
          <a:xfrm>
            <a:off x="933450" y="1811338"/>
            <a:ext cx="7273925" cy="3895725"/>
          </a:xfrm>
        </p:spPr>
        <p:txBody>
          <a:bodyPr/>
          <a:lstStyle/>
          <a:p>
            <a:r>
              <a:rPr lang="sv-SE" dirty="0"/>
              <a:t>I muntlig och skriftlig interaktion i olika sammanhang kan eleven uttrycka sig </a:t>
            </a:r>
            <a:endParaRPr lang="sv-SE" dirty="0" smtClean="0"/>
          </a:p>
          <a:p>
            <a:pPr marL="457200" indent="-457200">
              <a:buFontTx/>
              <a:buChar char="-"/>
            </a:pPr>
            <a:r>
              <a:rPr lang="sv-SE" b="1" dirty="0" smtClean="0"/>
              <a:t>enkelt </a:t>
            </a:r>
            <a:r>
              <a:rPr lang="sv-SE" b="1" dirty="0"/>
              <a:t>och begripligt </a:t>
            </a:r>
            <a:r>
              <a:rPr lang="sv-SE" dirty="0"/>
              <a:t>samt </a:t>
            </a:r>
            <a:r>
              <a:rPr lang="sv-SE" b="1" dirty="0">
                <a:solidFill>
                  <a:srgbClr val="FF0000"/>
                </a:solidFill>
              </a:rPr>
              <a:t>i någon mån anpassat</a:t>
            </a:r>
            <a:r>
              <a:rPr lang="sv-SE" b="1" dirty="0"/>
              <a:t> </a:t>
            </a:r>
            <a:r>
              <a:rPr lang="sv-SE" dirty="0"/>
              <a:t>till syfte, mottagare och situation</a:t>
            </a:r>
            <a:r>
              <a:rPr lang="sv-SE" dirty="0" smtClean="0"/>
              <a:t>.</a:t>
            </a:r>
          </a:p>
          <a:p>
            <a:pPr marL="457200" indent="-457200">
              <a:buFontTx/>
              <a:buChar char="-"/>
            </a:pPr>
            <a:r>
              <a:rPr lang="sv-SE" b="1" dirty="0" smtClean="0"/>
              <a:t>tydligt </a:t>
            </a:r>
            <a:r>
              <a:rPr lang="sv-SE" b="1" dirty="0"/>
              <a:t>och med visst flyt</a:t>
            </a:r>
            <a:r>
              <a:rPr lang="sv-SE" dirty="0"/>
              <a:t> samt </a:t>
            </a:r>
            <a:r>
              <a:rPr lang="sv-SE" b="1" dirty="0">
                <a:solidFill>
                  <a:srgbClr val="FF0000"/>
                </a:solidFill>
              </a:rPr>
              <a:t>med viss</a:t>
            </a:r>
            <a:r>
              <a:rPr lang="sv-SE" dirty="0">
                <a:solidFill>
                  <a:srgbClr val="FF0000"/>
                </a:solidFill>
              </a:rPr>
              <a:t> </a:t>
            </a:r>
            <a:r>
              <a:rPr lang="sv-SE" b="1" dirty="0">
                <a:solidFill>
                  <a:srgbClr val="FF0000"/>
                </a:solidFill>
              </a:rPr>
              <a:t>anpassning</a:t>
            </a:r>
            <a:r>
              <a:rPr lang="sv-SE" b="1" dirty="0"/>
              <a:t> </a:t>
            </a:r>
            <a:r>
              <a:rPr lang="sv-SE" dirty="0"/>
              <a:t>till syfte, mottagare och situation.</a:t>
            </a:r>
            <a:endParaRPr lang="sv-SE" altLang="sv-SE" dirty="0" smtClean="0">
              <a:latin typeface="Arial" charset="0"/>
              <a:cs typeface="Arial" charset="0"/>
            </a:endParaRPr>
          </a:p>
        </p:txBody>
      </p:sp>
    </p:spTree>
    <p:extLst>
      <p:ext uri="{BB962C8B-B14F-4D97-AF65-F5344CB8AC3E}">
        <p14:creationId xmlns:p14="http://schemas.microsoft.com/office/powerpoint/2010/main" val="145308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ubrik 11"/>
          <p:cNvSpPr>
            <a:spLocks noGrp="1"/>
          </p:cNvSpPr>
          <p:nvPr>
            <p:ph type="title"/>
          </p:nvPr>
        </p:nvSpPr>
        <p:spPr>
          <a:xfrm>
            <a:off x="1936750" y="227013"/>
            <a:ext cx="6416675" cy="590550"/>
          </a:xfrm>
        </p:spPr>
        <p:txBody>
          <a:bodyPr/>
          <a:lstStyle/>
          <a:p>
            <a:r>
              <a:rPr lang="sv-SE" dirty="0" smtClean="0"/>
              <a:t/>
            </a:r>
            <a:br>
              <a:rPr lang="sv-SE" dirty="0" smtClean="0"/>
            </a:br>
            <a:r>
              <a:rPr lang="sv-SE" dirty="0" smtClean="0"/>
              <a:t>Språkliga </a:t>
            </a:r>
            <a:r>
              <a:rPr lang="sv-SE" dirty="0"/>
              <a:t>strategier</a:t>
            </a:r>
            <a:br>
              <a:rPr lang="sv-SE" dirty="0"/>
            </a:br>
            <a:endParaRPr lang="sv-SE" altLang="sv-SE" dirty="0" smtClean="0">
              <a:latin typeface="Arial" charset="0"/>
              <a:cs typeface="Arial" charset="0"/>
            </a:endParaRPr>
          </a:p>
        </p:txBody>
      </p:sp>
      <p:sp>
        <p:nvSpPr>
          <p:cNvPr id="12291" name="Platshållare för text 12"/>
          <p:cNvSpPr>
            <a:spLocks noGrp="1"/>
          </p:cNvSpPr>
          <p:nvPr>
            <p:ph type="body" sz="quarter" idx="12"/>
          </p:nvPr>
        </p:nvSpPr>
        <p:spPr/>
        <p:txBody>
          <a:bodyPr/>
          <a:lstStyle/>
          <a:p>
            <a:r>
              <a:rPr lang="sv-SE" dirty="0" smtClean="0"/>
              <a:t>Välja </a:t>
            </a:r>
            <a:r>
              <a:rPr lang="sv-SE" dirty="0"/>
              <a:t>och använda sig av </a:t>
            </a:r>
            <a:endParaRPr lang="sv-SE" dirty="0" smtClean="0"/>
          </a:p>
          <a:p>
            <a:r>
              <a:rPr lang="sv-SE" dirty="0" smtClean="0"/>
              <a:t>-för </a:t>
            </a:r>
            <a:r>
              <a:rPr lang="sv-SE" dirty="0"/>
              <a:t>lyssnande och </a:t>
            </a:r>
            <a:r>
              <a:rPr lang="sv-SE" dirty="0" smtClean="0"/>
              <a:t>läsning</a:t>
            </a:r>
            <a:r>
              <a:rPr lang="sv-SE" dirty="0"/>
              <a:t>,</a:t>
            </a:r>
            <a:endParaRPr lang="sv-SE" dirty="0" smtClean="0"/>
          </a:p>
          <a:p>
            <a:r>
              <a:rPr lang="sv-SE" dirty="0" smtClean="0"/>
              <a:t>-för att lösa </a:t>
            </a:r>
            <a:r>
              <a:rPr lang="sv-SE" dirty="0"/>
              <a:t>problem i och förbättrar </a:t>
            </a:r>
            <a:r>
              <a:rPr lang="sv-SE" dirty="0" smtClean="0"/>
              <a:t>inter-aktionen.</a:t>
            </a:r>
          </a:p>
          <a:p>
            <a:r>
              <a:rPr lang="sv-SE" b="1" dirty="0" smtClean="0">
                <a:solidFill>
                  <a:srgbClr val="FF0000"/>
                </a:solidFill>
              </a:rPr>
              <a:t>någon</a:t>
            </a:r>
            <a:r>
              <a:rPr lang="sv-SE" dirty="0" smtClean="0"/>
              <a:t>, </a:t>
            </a:r>
            <a:r>
              <a:rPr lang="sv-SE" b="1" dirty="0">
                <a:solidFill>
                  <a:srgbClr val="FF0000"/>
                </a:solidFill>
              </a:rPr>
              <a:t>några </a:t>
            </a:r>
            <a:r>
              <a:rPr lang="sv-SE" b="1" dirty="0" smtClean="0">
                <a:solidFill>
                  <a:srgbClr val="FF0000"/>
                </a:solidFill>
              </a:rPr>
              <a:t>olika,</a:t>
            </a:r>
            <a:r>
              <a:rPr lang="sv-SE" dirty="0" smtClean="0"/>
              <a:t> </a:t>
            </a:r>
            <a:r>
              <a:rPr lang="sv-SE" b="1" dirty="0">
                <a:solidFill>
                  <a:srgbClr val="FF0000"/>
                </a:solidFill>
              </a:rPr>
              <a:t>flera </a:t>
            </a:r>
            <a:r>
              <a:rPr lang="sv-SE" b="1" dirty="0" smtClean="0">
                <a:solidFill>
                  <a:srgbClr val="FF0000"/>
                </a:solidFill>
              </a:rPr>
              <a:t>olika,</a:t>
            </a:r>
          </a:p>
          <a:p>
            <a:r>
              <a:rPr lang="sv-SE" b="1" dirty="0">
                <a:solidFill>
                  <a:srgbClr val="FF0000"/>
                </a:solidFill>
              </a:rPr>
              <a:t>i</a:t>
            </a:r>
            <a:r>
              <a:rPr lang="sv-SE" b="1" dirty="0" smtClean="0">
                <a:solidFill>
                  <a:srgbClr val="FF0000"/>
                </a:solidFill>
              </a:rPr>
              <a:t> huvudsak fungerande, fungerande, väl fungerande  </a:t>
            </a:r>
            <a:endParaRPr lang="sv-SE" altLang="sv-SE" dirty="0" smtClean="0">
              <a:solidFill>
                <a:srgbClr val="FF0000"/>
              </a:solidFill>
              <a:latin typeface="Arial" charset="0"/>
              <a:cs typeface="Arial" charset="0"/>
            </a:endParaRPr>
          </a:p>
        </p:txBody>
      </p:sp>
    </p:spTree>
    <p:extLst>
      <p:ext uri="{BB962C8B-B14F-4D97-AF65-F5344CB8AC3E}">
        <p14:creationId xmlns:p14="http://schemas.microsoft.com/office/powerpoint/2010/main" val="355662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kolverkets PPT mall">
  <a:themeElements>
    <a:clrScheme name="Skolverket">
      <a:dk1>
        <a:sysClr val="windowText" lastClr="000000"/>
      </a:dk1>
      <a:lt1>
        <a:sysClr val="window" lastClr="FFFFFF"/>
      </a:lt1>
      <a:dk2>
        <a:srgbClr val="1F497D"/>
      </a:dk2>
      <a:lt2>
        <a:srgbClr val="EEECE1"/>
      </a:lt2>
      <a:accent1>
        <a:srgbClr val="593160"/>
      </a:accent1>
      <a:accent2>
        <a:srgbClr val="C9DD03"/>
      </a:accent2>
      <a:accent3>
        <a:srgbClr val="73AF55"/>
      </a:accent3>
      <a:accent4>
        <a:srgbClr val="AC98B0"/>
      </a:accent4>
      <a:accent5>
        <a:srgbClr val="E4EE81"/>
      </a:accent5>
      <a:accent6>
        <a:srgbClr val="808080"/>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Skolverkets PPT mall</Template>
  <TotalTime>231</TotalTime>
  <Words>2432</Words>
  <Application>Microsoft Office PowerPoint</Application>
  <PresentationFormat>Bildspel på skärmen (4:3)</PresentationFormat>
  <Paragraphs>235</Paragraphs>
  <Slides>17</Slides>
  <Notes>12</Notes>
  <HiddenSlides>0</HiddenSlides>
  <MMClips>0</MMClips>
  <ScaleCrop>false</ScaleCrop>
  <HeadingPairs>
    <vt:vector size="4" baseType="variant">
      <vt:variant>
        <vt:lpstr>Tema</vt:lpstr>
      </vt:variant>
      <vt:variant>
        <vt:i4>1</vt:i4>
      </vt:variant>
      <vt:variant>
        <vt:lpstr>Bildrubriker</vt:lpstr>
      </vt:variant>
      <vt:variant>
        <vt:i4>17</vt:i4>
      </vt:variant>
    </vt:vector>
  </HeadingPairs>
  <TitlesOfParts>
    <vt:vector size="18" baseType="lpstr">
      <vt:lpstr>Skolverkets PPT mall</vt:lpstr>
      <vt:lpstr> Språkdagen i Malmö 2014-03-29  Värdeorden i språkämnena              Gunnar Stenberg    </vt:lpstr>
      <vt:lpstr>Kunskapskraven</vt:lpstr>
      <vt:lpstr>Bedömningsaspekter</vt:lpstr>
      <vt:lpstr> Språkets omfång och bredd </vt:lpstr>
      <vt:lpstr> Språkets precision </vt:lpstr>
      <vt:lpstr>Grad av textbindning</vt:lpstr>
      <vt:lpstr> Flöde i produktion och interaktion </vt:lpstr>
      <vt:lpstr> Grad av mottagaranpassning </vt:lpstr>
      <vt:lpstr> Språkliga strategier </vt:lpstr>
      <vt:lpstr>Stöd i bedömningen</vt:lpstr>
      <vt:lpstr>www.ecml.at</vt:lpstr>
      <vt:lpstr>Kinesiska</vt:lpstr>
      <vt:lpstr>Kinesiska</vt:lpstr>
      <vt:lpstr>Kinesiska</vt:lpstr>
      <vt:lpstr>Var finns det?</vt:lpstr>
      <vt:lpstr>PowerPoint-presentation</vt:lpstr>
      <vt:lpstr>PowerPoint-presentation</vt:lpstr>
    </vt:vector>
  </TitlesOfParts>
  <Company>Skolverket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Språkdagen i Malmö 2014-03-29  Bedömning i språkämnena              Gunnar Stenberg    </dc:title>
  <dc:creator>Gunnar Stenberg</dc:creator>
  <cp:lastModifiedBy>Gunnar Stenberg</cp:lastModifiedBy>
  <cp:revision>23</cp:revision>
  <dcterms:created xsi:type="dcterms:W3CDTF">2014-03-21T07:51:31Z</dcterms:created>
  <dcterms:modified xsi:type="dcterms:W3CDTF">2014-03-27T09:46:00Z</dcterms:modified>
</cp:coreProperties>
</file>